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2" r:id="rId1"/>
  </p:sldMasterIdLst>
  <p:notesMasterIdLst>
    <p:notesMasterId r:id="rId43"/>
  </p:notesMasterIdLst>
  <p:sldIdLst>
    <p:sldId id="256" r:id="rId2"/>
    <p:sldId id="257" r:id="rId3"/>
    <p:sldId id="258" r:id="rId4"/>
    <p:sldId id="259" r:id="rId5"/>
    <p:sldId id="277" r:id="rId6"/>
    <p:sldId id="263" r:id="rId7"/>
    <p:sldId id="264" r:id="rId8"/>
    <p:sldId id="278" r:id="rId9"/>
    <p:sldId id="260" r:id="rId10"/>
    <p:sldId id="279" r:id="rId11"/>
    <p:sldId id="265" r:id="rId12"/>
    <p:sldId id="282" r:id="rId13"/>
    <p:sldId id="266" r:id="rId14"/>
    <p:sldId id="283" r:id="rId15"/>
    <p:sldId id="281" r:id="rId16"/>
    <p:sldId id="261" r:id="rId17"/>
    <p:sldId id="284" r:id="rId18"/>
    <p:sldId id="267" r:id="rId19"/>
    <p:sldId id="285" r:id="rId20"/>
    <p:sldId id="268" r:id="rId21"/>
    <p:sldId id="287" r:id="rId22"/>
    <p:sldId id="288" r:id="rId23"/>
    <p:sldId id="286" r:id="rId24"/>
    <p:sldId id="289" r:id="rId25"/>
    <p:sldId id="290" r:id="rId26"/>
    <p:sldId id="291" r:id="rId27"/>
    <p:sldId id="292" r:id="rId28"/>
    <p:sldId id="293" r:id="rId29"/>
    <p:sldId id="294" r:id="rId30"/>
    <p:sldId id="295" r:id="rId31"/>
    <p:sldId id="296" r:id="rId32"/>
    <p:sldId id="262" r:id="rId33"/>
    <p:sldId id="269" r:id="rId34"/>
    <p:sldId id="270" r:id="rId35"/>
    <p:sldId id="271" r:id="rId36"/>
    <p:sldId id="273" r:id="rId37"/>
    <p:sldId id="297" r:id="rId38"/>
    <p:sldId id="274" r:id="rId39"/>
    <p:sldId id="298" r:id="rId40"/>
    <p:sldId id="275" r:id="rId41"/>
    <p:sldId id="276" r:id="rId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926" autoAdjust="0"/>
  </p:normalViewPr>
  <p:slideViewPr>
    <p:cSldViewPr snapToGrid="0">
      <p:cViewPr varScale="1">
        <p:scale>
          <a:sx n="58" d="100"/>
          <a:sy n="58" d="100"/>
        </p:scale>
        <p:origin x="1662" y="66"/>
      </p:cViewPr>
      <p:guideLst/>
    </p:cSldViewPr>
  </p:slideViewPr>
  <p:notesTextViewPr>
    <p:cViewPr>
      <p:scale>
        <a:sx n="1" d="1"/>
        <a:sy n="1" d="1"/>
      </p:scale>
      <p:origin x="0" y="-51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106507-B32E-4F1A-A0AB-B90978B9C772}" type="datetimeFigureOut">
              <a:rPr lang="en-US" smtClean="0"/>
              <a:t>6/7/2018</a:t>
            </a:fld>
            <a:endParaRPr 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B504C9-A449-4DFC-821B-2841C70D7394}" type="slidenum">
              <a:rPr lang="en-US" smtClean="0"/>
              <a:t>‹#›</a:t>
            </a:fld>
            <a:endParaRPr lang="en-US"/>
          </a:p>
        </p:txBody>
      </p:sp>
    </p:spTree>
    <p:extLst>
      <p:ext uri="{BB962C8B-B14F-4D97-AF65-F5344CB8AC3E}">
        <p14:creationId xmlns:p14="http://schemas.microsoft.com/office/powerpoint/2010/main" val="21379203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baike.baidu.com/item/%E5%AE%89%E5%8D%93"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baike.baidu.com/item/%E5%8D%A2%E6%AF%94"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baidu.com/link?url=0MtNTOkROwmev57--V5GrSIXjsO5jAt4RDVVXnHljpv56OBmdBiCRSDokh6mXwec"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product.it168.com/list/b/0302_1.shtml"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product.pcpop.com/Mobile/00000_1.html"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dirty="0" err="1" smtClean="0">
                <a:solidFill>
                  <a:schemeClr val="tx1"/>
                </a:solidFill>
                <a:effectLst/>
                <a:latin typeface="+mn-lt"/>
                <a:ea typeface="+mn-ea"/>
                <a:cs typeface="+mn-cs"/>
              </a:rPr>
              <a:t>Aakash</a:t>
            </a:r>
            <a:r>
              <a:rPr lang="zh-CN" altLang="en-US" sz="1200" b="0" i="0" u="none" strike="noStrike" kern="1200" dirty="0" smtClean="0">
                <a:solidFill>
                  <a:schemeClr val="tx1"/>
                </a:solidFill>
                <a:effectLst/>
                <a:latin typeface="+mn-lt"/>
                <a:ea typeface="+mn-ea"/>
                <a:cs typeface="+mn-cs"/>
              </a:rPr>
              <a:t>采用</a:t>
            </a:r>
            <a:r>
              <a:rPr lang="zh-CN" altLang="en-US" sz="1200" b="0" i="0" u="none" strike="noStrike" kern="1200" dirty="0" smtClean="0">
                <a:solidFill>
                  <a:schemeClr val="tx1"/>
                </a:solidFill>
                <a:effectLst/>
                <a:latin typeface="+mn-lt"/>
                <a:ea typeface="+mn-ea"/>
                <a:cs typeface="+mn-cs"/>
                <a:hlinkClick r:id="rId3"/>
              </a:rPr>
              <a:t>安卓</a:t>
            </a:r>
            <a:r>
              <a:rPr lang="en-US" altLang="zh-CN" sz="1200" b="0" i="0" u="none" strike="noStrike" kern="1200" dirty="0" smtClean="0">
                <a:solidFill>
                  <a:schemeClr val="tx1"/>
                </a:solidFill>
                <a:effectLst/>
                <a:latin typeface="+mn-lt"/>
                <a:ea typeface="+mn-ea"/>
                <a:cs typeface="+mn-cs"/>
              </a:rPr>
              <a:t>2.2</a:t>
            </a:r>
            <a:r>
              <a:rPr lang="zh-CN" altLang="en-US" sz="1200" b="0" i="0" u="none" strike="noStrike" kern="1200" dirty="0" smtClean="0">
                <a:solidFill>
                  <a:schemeClr val="tx1"/>
                </a:solidFill>
                <a:effectLst/>
                <a:latin typeface="+mn-lt"/>
                <a:ea typeface="+mn-ea"/>
                <a:cs typeface="+mn-cs"/>
              </a:rPr>
              <a:t>系统，</a:t>
            </a:r>
            <a:r>
              <a:rPr lang="en-US" altLang="zh-CN" sz="1200" b="0" i="0" u="none" strike="noStrike" kern="1200" dirty="0" smtClean="0">
                <a:solidFill>
                  <a:schemeClr val="tx1"/>
                </a:solidFill>
                <a:effectLst/>
                <a:latin typeface="+mn-lt"/>
                <a:ea typeface="+mn-ea"/>
                <a:cs typeface="+mn-cs"/>
              </a:rPr>
              <a:t>7</a:t>
            </a:r>
            <a:r>
              <a:rPr lang="zh-CN" altLang="en-US" sz="1200" b="0" i="0" u="none" strike="noStrike" kern="1200" dirty="0" smtClean="0">
                <a:solidFill>
                  <a:schemeClr val="tx1"/>
                </a:solidFill>
                <a:effectLst/>
                <a:latin typeface="+mn-lt"/>
                <a:ea typeface="+mn-ea"/>
                <a:cs typeface="+mn-cs"/>
              </a:rPr>
              <a:t>英寸的触摸屏，</a:t>
            </a:r>
            <a:r>
              <a:rPr lang="en-US" altLang="zh-CN" sz="1200" b="0" i="0" u="none" strike="noStrike" kern="1200" dirty="0" smtClean="0">
                <a:solidFill>
                  <a:schemeClr val="tx1"/>
                </a:solidFill>
                <a:effectLst/>
                <a:latin typeface="+mn-lt"/>
                <a:ea typeface="+mn-ea"/>
                <a:cs typeface="+mn-cs"/>
              </a:rPr>
              <a:t>2GB</a:t>
            </a:r>
            <a:r>
              <a:rPr lang="zh-CN" altLang="en-US" sz="1200" b="0" i="0" u="none" strike="noStrike" kern="1200" dirty="0" smtClean="0">
                <a:solidFill>
                  <a:schemeClr val="tx1"/>
                </a:solidFill>
                <a:effectLst/>
                <a:latin typeface="+mn-lt"/>
                <a:ea typeface="+mn-ea"/>
                <a:cs typeface="+mn-cs"/>
              </a:rPr>
              <a:t>外部记忆装置，</a:t>
            </a:r>
            <a:r>
              <a:rPr lang="en-US" altLang="zh-CN" sz="1200" b="0" i="0" u="none" strike="noStrike" kern="1200" dirty="0" smtClean="0">
                <a:solidFill>
                  <a:schemeClr val="tx1"/>
                </a:solidFill>
                <a:effectLst/>
                <a:latin typeface="+mn-lt"/>
                <a:ea typeface="+mn-ea"/>
                <a:cs typeface="+mn-cs"/>
              </a:rPr>
              <a:t>2</a:t>
            </a:r>
            <a:r>
              <a:rPr lang="zh-CN" altLang="en-US" sz="1200" b="0" i="0" u="none" strike="noStrike" kern="1200" dirty="0" smtClean="0">
                <a:solidFill>
                  <a:schemeClr val="tx1"/>
                </a:solidFill>
                <a:effectLst/>
                <a:latin typeface="+mn-lt"/>
                <a:ea typeface="+mn-ea"/>
                <a:cs typeface="+mn-cs"/>
              </a:rPr>
              <a:t>个</a:t>
            </a:r>
            <a:r>
              <a:rPr lang="en-US" altLang="zh-CN" sz="1200" b="0" i="0" u="none" strike="noStrike" kern="1200" dirty="0" smtClean="0">
                <a:solidFill>
                  <a:schemeClr val="tx1"/>
                </a:solidFill>
                <a:effectLst/>
                <a:latin typeface="+mn-lt"/>
                <a:ea typeface="+mn-ea"/>
                <a:cs typeface="+mn-cs"/>
              </a:rPr>
              <a:t>USB</a:t>
            </a:r>
            <a:r>
              <a:rPr lang="zh-CN" altLang="en-US" sz="1200" b="0" i="0" u="none" strike="noStrike" kern="1200" dirty="0" smtClean="0">
                <a:solidFill>
                  <a:schemeClr val="tx1"/>
                </a:solidFill>
                <a:effectLst/>
                <a:latin typeface="+mn-lt"/>
                <a:ea typeface="+mn-ea"/>
                <a:cs typeface="+mn-cs"/>
              </a:rPr>
              <a:t>接口，内设</a:t>
            </a:r>
            <a:r>
              <a:rPr lang="en-US" altLang="zh-CN" sz="1200" b="0" i="0" u="none" strike="noStrike" kern="1200" dirty="0" smtClean="0">
                <a:solidFill>
                  <a:schemeClr val="tx1"/>
                </a:solidFill>
                <a:effectLst/>
                <a:latin typeface="+mn-lt"/>
                <a:ea typeface="+mn-ea"/>
                <a:cs typeface="+mn-cs"/>
              </a:rPr>
              <a:t>Wi-Fi</a:t>
            </a:r>
            <a:r>
              <a:rPr lang="zh-CN" altLang="en-US" sz="1200" b="0" i="0" u="none" strike="noStrike" kern="1200" dirty="0" smtClean="0">
                <a:solidFill>
                  <a:schemeClr val="tx1"/>
                </a:solidFill>
                <a:effectLst/>
                <a:latin typeface="+mn-lt"/>
                <a:ea typeface="+mn-ea"/>
                <a:cs typeface="+mn-cs"/>
              </a:rPr>
              <a:t>机能，电池续航能力为</a:t>
            </a:r>
            <a:r>
              <a:rPr lang="en-US" altLang="zh-CN" sz="1200" b="0" i="0" u="none" strike="noStrike" kern="1200" dirty="0" smtClean="0">
                <a:solidFill>
                  <a:schemeClr val="tx1"/>
                </a:solidFill>
                <a:effectLst/>
                <a:latin typeface="+mn-lt"/>
                <a:ea typeface="+mn-ea"/>
                <a:cs typeface="+mn-cs"/>
              </a:rPr>
              <a:t>3</a:t>
            </a:r>
            <a:r>
              <a:rPr lang="zh-CN" altLang="en-US" sz="1200" b="0" i="0" u="none" strike="noStrike" kern="1200" dirty="0" smtClean="0">
                <a:solidFill>
                  <a:schemeClr val="tx1"/>
                </a:solidFill>
                <a:effectLst/>
                <a:latin typeface="+mn-lt"/>
                <a:ea typeface="+mn-ea"/>
                <a:cs typeface="+mn-cs"/>
              </a:rPr>
              <a:t>小时，价格为</a:t>
            </a:r>
            <a:r>
              <a:rPr lang="en-US" altLang="zh-CN" sz="1200" b="0" i="0" u="none" strike="noStrike" kern="1200" dirty="0" smtClean="0">
                <a:solidFill>
                  <a:schemeClr val="tx1"/>
                </a:solidFill>
                <a:effectLst/>
                <a:latin typeface="+mn-lt"/>
                <a:ea typeface="+mn-ea"/>
                <a:cs typeface="+mn-cs"/>
              </a:rPr>
              <a:t>1</a:t>
            </a:r>
            <a:r>
              <a:rPr lang="zh-CN" altLang="en-US" sz="1200" b="0" i="0" u="none" strike="noStrike" kern="1200" dirty="0" smtClean="0">
                <a:solidFill>
                  <a:schemeClr val="tx1"/>
                </a:solidFill>
                <a:effectLst/>
                <a:latin typeface="+mn-lt"/>
                <a:ea typeface="+mn-ea"/>
                <a:cs typeface="+mn-cs"/>
              </a:rPr>
              <a:t>台</a:t>
            </a:r>
            <a:r>
              <a:rPr lang="en-US" altLang="zh-CN" sz="1200" b="0" i="0" u="none" strike="noStrike" kern="1200" dirty="0" smtClean="0">
                <a:solidFill>
                  <a:schemeClr val="tx1"/>
                </a:solidFill>
                <a:effectLst/>
                <a:latin typeface="+mn-lt"/>
                <a:ea typeface="+mn-ea"/>
                <a:cs typeface="+mn-cs"/>
              </a:rPr>
              <a:t>2500</a:t>
            </a:r>
            <a:r>
              <a:rPr lang="zh-CN" altLang="en-US" sz="1200" b="0" i="0" u="none" strike="noStrike" kern="1200" dirty="0" smtClean="0">
                <a:solidFill>
                  <a:schemeClr val="tx1"/>
                </a:solidFill>
                <a:effectLst/>
                <a:latin typeface="+mn-lt"/>
                <a:ea typeface="+mn-ea"/>
                <a:cs typeface="+mn-cs"/>
              </a:rPr>
              <a:t>印度</a:t>
            </a:r>
            <a:r>
              <a:rPr lang="zh-CN" altLang="en-US" sz="1200" b="0" i="0" u="none" strike="noStrike" kern="1200" dirty="0" smtClean="0">
                <a:solidFill>
                  <a:schemeClr val="tx1"/>
                </a:solidFill>
                <a:effectLst/>
                <a:latin typeface="+mn-lt"/>
                <a:ea typeface="+mn-ea"/>
                <a:cs typeface="+mn-cs"/>
                <a:hlinkClick r:id="rId4"/>
              </a:rPr>
              <a:t>卢比</a:t>
            </a:r>
            <a:r>
              <a:rPr lang="zh-CN" altLang="en-US" sz="1200" b="0" i="0" u="none" strike="noStrike" kern="1200" dirty="0" smtClean="0">
                <a:solidFill>
                  <a:schemeClr val="tx1"/>
                </a:solidFill>
                <a:effectLst/>
                <a:latin typeface="+mn-lt"/>
                <a:ea typeface="+mn-ea"/>
                <a:cs typeface="+mn-cs"/>
              </a:rPr>
              <a:t>（约合人民币</a:t>
            </a:r>
            <a:r>
              <a:rPr lang="en-US" altLang="zh-CN" sz="1200" b="0" i="0" u="none" strike="noStrike" kern="1200" dirty="0" smtClean="0">
                <a:solidFill>
                  <a:schemeClr val="tx1"/>
                </a:solidFill>
                <a:effectLst/>
                <a:latin typeface="+mn-lt"/>
                <a:ea typeface="+mn-ea"/>
                <a:cs typeface="+mn-cs"/>
              </a:rPr>
              <a:t>298</a:t>
            </a:r>
            <a:r>
              <a:rPr lang="zh-CN" altLang="en-US" sz="1200" b="0" i="0" u="none" strike="noStrike" kern="1200" dirty="0" smtClean="0">
                <a:solidFill>
                  <a:schemeClr val="tx1"/>
                </a:solidFill>
                <a:effectLst/>
                <a:latin typeface="+mn-lt"/>
                <a:ea typeface="+mn-ea"/>
                <a:cs typeface="+mn-cs"/>
              </a:rPr>
              <a:t>元左右）。</a:t>
            </a:r>
            <a:r>
              <a:rPr lang="en-US" altLang="zh-CN" sz="1200" b="0" i="0" u="none" strike="noStrike" kern="1200" dirty="0" err="1" smtClean="0">
                <a:solidFill>
                  <a:schemeClr val="tx1"/>
                </a:solidFill>
                <a:effectLst/>
                <a:latin typeface="+mn-lt"/>
                <a:ea typeface="+mn-ea"/>
                <a:cs typeface="+mn-cs"/>
              </a:rPr>
              <a:t>Aakash</a:t>
            </a:r>
            <a:r>
              <a:rPr lang="zh-CN" altLang="en-US" sz="1200" b="0" i="0" u="none" strike="noStrike" kern="1200" dirty="0" smtClean="0">
                <a:solidFill>
                  <a:schemeClr val="tx1"/>
                </a:solidFill>
                <a:effectLst/>
                <a:latin typeface="+mn-lt"/>
                <a:ea typeface="+mn-ea"/>
                <a:cs typeface="+mn-cs"/>
              </a:rPr>
              <a:t>将是目前世界中最便宜的平板电脑。</a:t>
            </a:r>
            <a:endParaRPr lang="en-US" altLang="zh-CN" sz="1200" b="0" i="0" u="none" strike="noStrike" kern="1200" dirty="0" smtClean="0">
              <a:solidFill>
                <a:schemeClr val="tx1"/>
              </a:solidFill>
              <a:effectLst/>
              <a:latin typeface="+mn-lt"/>
              <a:ea typeface="+mn-ea"/>
              <a:cs typeface="+mn-cs"/>
            </a:endParaRPr>
          </a:p>
          <a:p>
            <a:r>
              <a:rPr lang="zh-CN" altLang="en-US" sz="1200" b="0" i="0" u="none" strike="noStrike" kern="1200" dirty="0" smtClean="0">
                <a:solidFill>
                  <a:schemeClr val="tx1"/>
                </a:solidFill>
                <a:effectLst/>
                <a:latin typeface="+mn-lt"/>
                <a:ea typeface="+mn-ea"/>
                <a:cs typeface="+mn-cs"/>
              </a:rPr>
              <a:t>新一代的</a:t>
            </a:r>
            <a:r>
              <a:rPr lang="en-US" altLang="zh-CN" sz="1200" b="0" i="0" u="none" strike="noStrike" kern="1200" dirty="0" err="1" smtClean="0">
                <a:solidFill>
                  <a:schemeClr val="tx1"/>
                </a:solidFill>
                <a:effectLst/>
                <a:latin typeface="+mn-lt"/>
                <a:ea typeface="+mn-ea"/>
                <a:cs typeface="+mn-cs"/>
              </a:rPr>
              <a:t>Aakash</a:t>
            </a:r>
            <a:r>
              <a:rPr lang="en-US" altLang="zh-CN" sz="1200" b="0" i="0" u="none" strike="noStrike" kern="1200" dirty="0" smtClean="0">
                <a:solidFill>
                  <a:schemeClr val="tx1"/>
                </a:solidFill>
                <a:effectLst/>
                <a:latin typeface="+mn-lt"/>
                <a:ea typeface="+mn-ea"/>
                <a:cs typeface="+mn-cs"/>
              </a:rPr>
              <a:t> 2</a:t>
            </a:r>
            <a:r>
              <a:rPr lang="zh-CN" altLang="en-US" sz="1200" b="0" i="0" u="none" strike="noStrike" kern="1200" dirty="0" smtClean="0">
                <a:solidFill>
                  <a:schemeClr val="tx1"/>
                </a:solidFill>
                <a:effectLst/>
                <a:latin typeface="+mn-lt"/>
                <a:ea typeface="+mn-ea"/>
                <a:cs typeface="+mn-cs"/>
              </a:rPr>
              <a:t>，处理器升级到了</a:t>
            </a:r>
            <a:r>
              <a:rPr lang="en-US" altLang="zh-CN" sz="1200" b="0" i="0" u="none" strike="noStrike" kern="1200" dirty="0" smtClean="0">
                <a:solidFill>
                  <a:schemeClr val="tx1"/>
                </a:solidFill>
                <a:effectLst/>
                <a:latin typeface="+mn-lt"/>
                <a:ea typeface="+mn-ea"/>
                <a:cs typeface="+mn-cs"/>
              </a:rPr>
              <a:t>ARM A8</a:t>
            </a:r>
            <a:r>
              <a:rPr lang="zh-CN" altLang="en-US" sz="1200" b="0" i="0" u="none" strike="noStrike" kern="1200" dirty="0" smtClean="0">
                <a:solidFill>
                  <a:schemeClr val="tx1"/>
                </a:solidFill>
                <a:effectLst/>
                <a:latin typeface="+mn-lt"/>
                <a:ea typeface="+mn-ea"/>
                <a:cs typeface="+mn-cs"/>
              </a:rPr>
              <a:t>级别，处理频率达到了</a:t>
            </a:r>
            <a:r>
              <a:rPr lang="en-US" altLang="zh-CN" sz="1200" b="0" i="0" u="none" strike="noStrike" kern="1200" dirty="0" smtClean="0">
                <a:solidFill>
                  <a:schemeClr val="tx1"/>
                </a:solidFill>
                <a:effectLst/>
                <a:latin typeface="+mn-lt"/>
                <a:ea typeface="+mn-ea"/>
                <a:cs typeface="+mn-cs"/>
              </a:rPr>
              <a:t>1GHz</a:t>
            </a:r>
            <a:r>
              <a:rPr lang="zh-CN" altLang="en-US" sz="1200" b="0" i="0" u="none" strike="noStrike" kern="1200" dirty="0" smtClean="0">
                <a:solidFill>
                  <a:schemeClr val="tx1"/>
                </a:solidFill>
                <a:effectLst/>
                <a:latin typeface="+mn-lt"/>
                <a:ea typeface="+mn-ea"/>
                <a:cs typeface="+mn-cs"/>
              </a:rPr>
              <a:t>。同时</a:t>
            </a:r>
            <a:r>
              <a:rPr lang="en-US" altLang="zh-CN" sz="1200" b="0" i="0" u="none" strike="noStrike" kern="1200" dirty="0" err="1" smtClean="0">
                <a:solidFill>
                  <a:schemeClr val="tx1"/>
                </a:solidFill>
                <a:effectLst/>
                <a:latin typeface="+mn-lt"/>
                <a:ea typeface="+mn-ea"/>
                <a:cs typeface="+mn-cs"/>
              </a:rPr>
              <a:t>Aakash</a:t>
            </a:r>
            <a:r>
              <a:rPr lang="en-US" altLang="zh-CN" sz="1200" b="0" i="0" u="none" strike="noStrike" kern="1200" dirty="0" smtClean="0">
                <a:solidFill>
                  <a:schemeClr val="tx1"/>
                </a:solidFill>
                <a:effectLst/>
                <a:latin typeface="+mn-lt"/>
                <a:ea typeface="+mn-ea"/>
                <a:cs typeface="+mn-cs"/>
              </a:rPr>
              <a:t> 2</a:t>
            </a:r>
            <a:r>
              <a:rPr lang="zh-CN" altLang="en-US" sz="1200" b="0" i="0" u="none" strike="noStrike" kern="1200" dirty="0" smtClean="0">
                <a:solidFill>
                  <a:schemeClr val="tx1"/>
                </a:solidFill>
                <a:effectLst/>
                <a:latin typeface="+mn-lt"/>
                <a:ea typeface="+mn-ea"/>
                <a:cs typeface="+mn-cs"/>
              </a:rPr>
              <a:t>也将显示屏提升到了分辨率为</a:t>
            </a:r>
            <a:r>
              <a:rPr lang="en-US" altLang="zh-CN" sz="1200" b="0" i="0" u="none" strike="noStrike" kern="1200" dirty="0" smtClean="0">
                <a:solidFill>
                  <a:schemeClr val="tx1"/>
                </a:solidFill>
                <a:effectLst/>
                <a:latin typeface="+mn-lt"/>
                <a:ea typeface="+mn-ea"/>
                <a:cs typeface="+mn-cs"/>
              </a:rPr>
              <a:t>800×480</a:t>
            </a:r>
            <a:r>
              <a:rPr lang="zh-CN" altLang="en-US" sz="1200" b="0" i="0" u="none" strike="noStrike" kern="1200" dirty="0" smtClean="0">
                <a:solidFill>
                  <a:schemeClr val="tx1"/>
                </a:solidFill>
                <a:effectLst/>
                <a:latin typeface="+mn-lt"/>
                <a:ea typeface="+mn-ea"/>
                <a:cs typeface="+mn-cs"/>
              </a:rPr>
              <a:t>的</a:t>
            </a:r>
            <a:r>
              <a:rPr lang="en-US" altLang="zh-CN" sz="1200" b="0" i="0" u="none" strike="noStrike" kern="1200" dirty="0" smtClean="0">
                <a:solidFill>
                  <a:schemeClr val="tx1"/>
                </a:solidFill>
                <a:effectLst/>
                <a:latin typeface="+mn-lt"/>
                <a:ea typeface="+mn-ea"/>
                <a:cs typeface="+mn-cs"/>
              </a:rPr>
              <a:t>7</a:t>
            </a:r>
            <a:r>
              <a:rPr lang="zh-CN" altLang="en-US" sz="1200" b="0" i="0" u="none" strike="noStrike" kern="1200" dirty="0" smtClean="0">
                <a:solidFill>
                  <a:schemeClr val="tx1"/>
                </a:solidFill>
                <a:effectLst/>
                <a:latin typeface="+mn-lt"/>
                <a:ea typeface="+mn-ea"/>
                <a:cs typeface="+mn-cs"/>
              </a:rPr>
              <a:t>英寸电容屏。同时运行内存也升级到了</a:t>
            </a:r>
            <a:r>
              <a:rPr lang="en-US" altLang="zh-CN" sz="1200" b="0" i="0" u="none" strike="noStrike" kern="1200" dirty="0" smtClean="0">
                <a:solidFill>
                  <a:schemeClr val="tx1"/>
                </a:solidFill>
                <a:effectLst/>
                <a:latin typeface="+mn-lt"/>
                <a:ea typeface="+mn-ea"/>
                <a:cs typeface="+mn-cs"/>
              </a:rPr>
              <a:t>512M</a:t>
            </a:r>
            <a:r>
              <a:rPr lang="zh-CN" altLang="en-US" sz="1200" b="0" i="0" u="none" strike="noStrike" kern="1200" dirty="0" smtClean="0">
                <a:solidFill>
                  <a:schemeClr val="tx1"/>
                </a:solidFill>
                <a:effectLst/>
                <a:latin typeface="+mn-lt"/>
                <a:ea typeface="+mn-ea"/>
                <a:cs typeface="+mn-cs"/>
              </a:rPr>
              <a:t>，存储空间也提升到了</a:t>
            </a:r>
            <a:r>
              <a:rPr lang="en-US" altLang="zh-CN" sz="1200" b="0" i="0" u="none" strike="noStrike" kern="1200" dirty="0" smtClean="0">
                <a:solidFill>
                  <a:schemeClr val="tx1"/>
                </a:solidFill>
                <a:effectLst/>
                <a:latin typeface="+mn-lt"/>
                <a:ea typeface="+mn-ea"/>
                <a:cs typeface="+mn-cs"/>
              </a:rPr>
              <a:t>4GB</a:t>
            </a:r>
            <a:r>
              <a:rPr lang="zh-CN" altLang="en-US" sz="1200" b="0" i="0" u="none" strike="noStrike" kern="1200" dirty="0" smtClean="0">
                <a:solidFill>
                  <a:schemeClr val="tx1"/>
                </a:solidFill>
                <a:effectLst/>
                <a:latin typeface="+mn-lt"/>
                <a:ea typeface="+mn-ea"/>
                <a:cs typeface="+mn-cs"/>
              </a:rPr>
              <a:t>，并且可以通过</a:t>
            </a:r>
            <a:r>
              <a:rPr lang="en-US" altLang="zh-CN" sz="1200" b="0" i="0" u="none" strike="noStrike" kern="1200" dirty="0" err="1" smtClean="0">
                <a:solidFill>
                  <a:schemeClr val="tx1"/>
                </a:solidFill>
                <a:effectLst/>
                <a:latin typeface="+mn-lt"/>
                <a:ea typeface="+mn-ea"/>
                <a:cs typeface="+mn-cs"/>
              </a:rPr>
              <a:t>microSD</a:t>
            </a:r>
            <a:r>
              <a:rPr lang="zh-CN" altLang="en-US" sz="1200" b="0" i="0" u="none" strike="noStrike" kern="1200" dirty="0" smtClean="0">
                <a:solidFill>
                  <a:schemeClr val="tx1"/>
                </a:solidFill>
                <a:effectLst/>
                <a:latin typeface="+mn-lt"/>
                <a:ea typeface="+mn-ea"/>
                <a:cs typeface="+mn-cs"/>
              </a:rPr>
              <a:t>卡槽扩展到</a:t>
            </a:r>
            <a:r>
              <a:rPr lang="en-US" altLang="zh-CN" sz="1200" b="0" i="0" u="none" strike="noStrike" kern="1200" dirty="0" smtClean="0">
                <a:solidFill>
                  <a:schemeClr val="tx1"/>
                </a:solidFill>
                <a:effectLst/>
                <a:latin typeface="+mn-lt"/>
                <a:ea typeface="+mn-ea"/>
                <a:cs typeface="+mn-cs"/>
              </a:rPr>
              <a:t>32GB</a:t>
            </a:r>
            <a:r>
              <a:rPr lang="zh-CN" altLang="en-US" sz="1200" b="0" i="0" u="none" strike="noStrike" kern="1200" dirty="0" smtClean="0">
                <a:solidFill>
                  <a:schemeClr val="tx1"/>
                </a:solidFill>
                <a:effectLst/>
                <a:latin typeface="+mn-lt"/>
                <a:ea typeface="+mn-ea"/>
                <a:cs typeface="+mn-cs"/>
              </a:rPr>
              <a:t>。连接方面，</a:t>
            </a:r>
            <a:r>
              <a:rPr lang="en-US" altLang="zh-CN" sz="1200" b="0" i="0" u="none" strike="noStrike" kern="1200" dirty="0" err="1" smtClean="0">
                <a:solidFill>
                  <a:schemeClr val="tx1"/>
                </a:solidFill>
                <a:effectLst/>
                <a:latin typeface="+mn-lt"/>
                <a:ea typeface="+mn-ea"/>
                <a:cs typeface="+mn-cs"/>
              </a:rPr>
              <a:t>Aakash</a:t>
            </a:r>
            <a:r>
              <a:rPr lang="en-US" altLang="zh-CN" sz="1200" b="0" i="0" u="none" strike="noStrike" kern="1200" dirty="0" smtClean="0">
                <a:solidFill>
                  <a:schemeClr val="tx1"/>
                </a:solidFill>
                <a:effectLst/>
                <a:latin typeface="+mn-lt"/>
                <a:ea typeface="+mn-ea"/>
                <a:cs typeface="+mn-cs"/>
              </a:rPr>
              <a:t> 2</a:t>
            </a:r>
            <a:r>
              <a:rPr lang="zh-CN" altLang="en-US" sz="1200" b="0" i="0" u="none" strike="noStrike" kern="1200" dirty="0" smtClean="0">
                <a:solidFill>
                  <a:schemeClr val="tx1"/>
                </a:solidFill>
                <a:effectLst/>
                <a:latin typeface="+mn-lt"/>
                <a:ea typeface="+mn-ea"/>
                <a:cs typeface="+mn-cs"/>
              </a:rPr>
              <a:t>支持接入</a:t>
            </a:r>
            <a:r>
              <a:rPr lang="en-US" altLang="zh-CN" sz="1200" b="0" i="0" u="none" strike="noStrike" kern="1200" dirty="0" err="1" smtClean="0">
                <a:solidFill>
                  <a:schemeClr val="tx1"/>
                </a:solidFill>
                <a:effectLst/>
                <a:latin typeface="+mn-lt"/>
                <a:ea typeface="+mn-ea"/>
                <a:cs typeface="+mn-cs"/>
              </a:rPr>
              <a:t>WiFi</a:t>
            </a:r>
            <a:r>
              <a:rPr lang="zh-CN" altLang="en-US" sz="1200" b="0" i="0" u="none" strike="noStrike" kern="1200" dirty="0" smtClean="0">
                <a:solidFill>
                  <a:schemeClr val="tx1"/>
                </a:solidFill>
                <a:effectLst/>
                <a:latin typeface="+mn-lt"/>
                <a:ea typeface="+mn-ea"/>
                <a:cs typeface="+mn-cs"/>
              </a:rPr>
              <a:t>，并且配有一个</a:t>
            </a:r>
            <a:r>
              <a:rPr lang="en-US" altLang="zh-CN" sz="1200" b="0" i="0" u="none" strike="noStrike" kern="1200" dirty="0" smtClean="0">
                <a:solidFill>
                  <a:schemeClr val="tx1"/>
                </a:solidFill>
                <a:effectLst/>
                <a:latin typeface="+mn-lt"/>
                <a:ea typeface="+mn-ea"/>
                <a:cs typeface="+mn-cs"/>
              </a:rPr>
              <a:t>3.5mm</a:t>
            </a:r>
            <a:r>
              <a:rPr lang="zh-CN" altLang="en-US" sz="1200" b="0" i="0" u="none" strike="noStrike" kern="1200" dirty="0" smtClean="0">
                <a:solidFill>
                  <a:schemeClr val="tx1"/>
                </a:solidFill>
                <a:effectLst/>
                <a:latin typeface="+mn-lt"/>
                <a:ea typeface="+mn-ea"/>
                <a:cs typeface="+mn-cs"/>
              </a:rPr>
              <a:t>耳机插口。</a:t>
            </a:r>
            <a:r>
              <a:rPr lang="en-US" altLang="zh-CN" sz="1200" b="0" i="0" u="none" strike="noStrike" kern="1200" dirty="0" err="1" smtClean="0">
                <a:solidFill>
                  <a:schemeClr val="tx1"/>
                </a:solidFill>
                <a:effectLst/>
                <a:latin typeface="+mn-lt"/>
                <a:ea typeface="+mn-ea"/>
                <a:cs typeface="+mn-cs"/>
              </a:rPr>
              <a:t>Aakash</a:t>
            </a:r>
            <a:r>
              <a:rPr lang="en-US" altLang="zh-CN" sz="1200" b="0" i="0" u="none" strike="noStrike" kern="1200" dirty="0" smtClean="0">
                <a:solidFill>
                  <a:schemeClr val="tx1"/>
                </a:solidFill>
                <a:effectLst/>
                <a:latin typeface="+mn-lt"/>
                <a:ea typeface="+mn-ea"/>
                <a:cs typeface="+mn-cs"/>
              </a:rPr>
              <a:t> 2</a:t>
            </a:r>
            <a:r>
              <a:rPr lang="zh-CN" altLang="en-US" sz="1200" b="0" i="0" u="none" strike="noStrike" kern="1200" dirty="0" smtClean="0">
                <a:solidFill>
                  <a:schemeClr val="tx1"/>
                </a:solidFill>
                <a:effectLst/>
                <a:latin typeface="+mn-lt"/>
                <a:ea typeface="+mn-ea"/>
                <a:cs typeface="+mn-cs"/>
              </a:rPr>
              <a:t>的系统也与时俱进的升级到了</a:t>
            </a:r>
            <a:r>
              <a:rPr lang="en-US" altLang="zh-CN" sz="1200" b="0" i="0" u="none" strike="noStrike" kern="1200" dirty="0" smtClean="0">
                <a:solidFill>
                  <a:schemeClr val="tx1"/>
                </a:solidFill>
                <a:effectLst/>
                <a:latin typeface="+mn-lt"/>
                <a:ea typeface="+mn-ea"/>
                <a:cs typeface="+mn-cs"/>
              </a:rPr>
              <a:t>Android 4.0</a:t>
            </a:r>
            <a:r>
              <a:rPr lang="zh-CN" altLang="en-US" sz="1200" b="0" i="0" u="none" strike="noStrike" kern="1200" dirty="0" smtClean="0">
                <a:solidFill>
                  <a:schemeClr val="tx1"/>
                </a:solidFill>
                <a:effectLst/>
                <a:latin typeface="+mn-lt"/>
                <a:ea typeface="+mn-ea"/>
                <a:cs typeface="+mn-cs"/>
              </a:rPr>
              <a:t>冰欺凌三明治，配有</a:t>
            </a:r>
            <a:r>
              <a:rPr lang="en-US" altLang="zh-CN" sz="1200" b="0" i="0" u="none" strike="noStrike" kern="1200" dirty="0" smtClean="0">
                <a:solidFill>
                  <a:schemeClr val="tx1"/>
                </a:solidFill>
                <a:effectLst/>
                <a:latin typeface="+mn-lt"/>
                <a:ea typeface="+mn-ea"/>
                <a:cs typeface="+mn-cs"/>
              </a:rPr>
              <a:t>VGA</a:t>
            </a:r>
            <a:r>
              <a:rPr lang="zh-CN" altLang="en-US" sz="1200" b="0" i="0" u="none" strike="noStrike" kern="1200" dirty="0" smtClean="0">
                <a:solidFill>
                  <a:schemeClr val="tx1"/>
                </a:solidFill>
                <a:effectLst/>
                <a:latin typeface="+mn-lt"/>
                <a:ea typeface="+mn-ea"/>
                <a:cs typeface="+mn-cs"/>
              </a:rPr>
              <a:t>分辨率前置摄像头支持视频通话，</a:t>
            </a:r>
            <a:r>
              <a:rPr lang="en-US" altLang="zh-CN" sz="1200" b="0" i="0" u="none" strike="noStrike" kern="1200" dirty="0" smtClean="0">
                <a:solidFill>
                  <a:schemeClr val="tx1"/>
                </a:solidFill>
                <a:effectLst/>
                <a:latin typeface="+mn-lt"/>
                <a:ea typeface="+mn-ea"/>
                <a:cs typeface="+mn-cs"/>
              </a:rPr>
              <a:t>3000</a:t>
            </a:r>
            <a:r>
              <a:rPr lang="zh-CN" altLang="en-US" sz="1200" b="0" i="0" u="none" strike="noStrike" kern="1200" dirty="0" smtClean="0">
                <a:solidFill>
                  <a:schemeClr val="tx1"/>
                </a:solidFill>
                <a:effectLst/>
                <a:latin typeface="+mn-lt"/>
                <a:ea typeface="+mn-ea"/>
                <a:cs typeface="+mn-cs"/>
              </a:rPr>
              <a:t>毫安的电池容量可以坚持最长</a:t>
            </a:r>
            <a:r>
              <a:rPr lang="en-US" altLang="zh-CN" sz="1200" b="0" i="0" u="none" strike="noStrike" kern="1200" dirty="0" smtClean="0">
                <a:solidFill>
                  <a:schemeClr val="tx1"/>
                </a:solidFill>
                <a:effectLst/>
                <a:latin typeface="+mn-lt"/>
                <a:ea typeface="+mn-ea"/>
                <a:cs typeface="+mn-cs"/>
              </a:rPr>
              <a:t>3</a:t>
            </a:r>
            <a:r>
              <a:rPr lang="zh-CN" altLang="en-US" sz="1200" b="0" i="0" u="none" strike="noStrike" kern="1200" dirty="0" smtClean="0">
                <a:solidFill>
                  <a:schemeClr val="tx1"/>
                </a:solidFill>
                <a:effectLst/>
                <a:latin typeface="+mn-lt"/>
                <a:ea typeface="+mn-ea"/>
                <a:cs typeface="+mn-cs"/>
              </a:rPr>
              <a:t>个小时。</a:t>
            </a:r>
            <a:endParaRPr lang="en-US" altLang="zh-CN" sz="1200" b="0" i="0" u="none" strike="noStrike" kern="1200" dirty="0" smtClean="0">
              <a:solidFill>
                <a:schemeClr val="tx1"/>
              </a:solidFill>
              <a:effectLst/>
              <a:latin typeface="+mn-lt"/>
              <a:ea typeface="+mn-ea"/>
              <a:cs typeface="+mn-cs"/>
            </a:endParaRPr>
          </a:p>
          <a:p>
            <a:r>
              <a:rPr lang="zh-CN" altLang="en-US" sz="1200" b="0" i="0" u="none" strike="noStrike" kern="1200" dirty="0" smtClean="0">
                <a:solidFill>
                  <a:schemeClr val="tx1"/>
                </a:solidFill>
                <a:effectLst/>
                <a:latin typeface="+mn-lt"/>
                <a:ea typeface="+mn-ea"/>
                <a:cs typeface="+mn-cs"/>
              </a:rPr>
              <a:t>纽约时报旗下</a:t>
            </a:r>
            <a:r>
              <a:rPr lang="en-US" altLang="zh-CN" sz="1200" b="0" i="0" u="none" strike="noStrike" kern="1200" dirty="0" smtClean="0">
                <a:solidFill>
                  <a:schemeClr val="tx1"/>
                </a:solidFill>
                <a:effectLst/>
                <a:latin typeface="+mn-lt"/>
                <a:ea typeface="+mn-ea"/>
                <a:cs typeface="+mn-cs"/>
              </a:rPr>
              <a:t>India Ink</a:t>
            </a:r>
            <a:r>
              <a:rPr lang="zh-CN" altLang="en-US" sz="1200" b="0" i="0" u="none" strike="noStrike" kern="1200" dirty="0" smtClean="0">
                <a:solidFill>
                  <a:schemeClr val="tx1"/>
                </a:solidFill>
                <a:effectLst/>
                <a:latin typeface="+mn-lt"/>
                <a:ea typeface="+mn-ea"/>
                <a:cs typeface="+mn-cs"/>
              </a:rPr>
              <a:t>爆出</a:t>
            </a:r>
            <a:r>
              <a:rPr lang="en-US" altLang="zh-CN" sz="1200" b="0" i="0" u="none" strike="noStrike" kern="1200" dirty="0" err="1" smtClean="0">
                <a:solidFill>
                  <a:schemeClr val="tx1"/>
                </a:solidFill>
                <a:effectLst/>
                <a:latin typeface="+mn-lt"/>
                <a:ea typeface="+mn-ea"/>
                <a:cs typeface="+mn-cs"/>
              </a:rPr>
              <a:t>Aakash</a:t>
            </a:r>
            <a:r>
              <a:rPr lang="en-US" altLang="zh-CN" sz="1200" b="0" i="0" u="none" strike="noStrike" kern="1200" dirty="0" smtClean="0">
                <a:solidFill>
                  <a:schemeClr val="tx1"/>
                </a:solidFill>
                <a:effectLst/>
                <a:latin typeface="+mn-lt"/>
                <a:ea typeface="+mn-ea"/>
                <a:cs typeface="+mn-cs"/>
              </a:rPr>
              <a:t> 2</a:t>
            </a:r>
            <a:r>
              <a:rPr lang="zh-CN" altLang="en-US" sz="1200" b="0" i="0" u="none" strike="noStrike" kern="1200" dirty="0" smtClean="0">
                <a:solidFill>
                  <a:schemeClr val="tx1"/>
                </a:solidFill>
                <a:effectLst/>
                <a:latin typeface="+mn-lt"/>
                <a:ea typeface="+mn-ea"/>
                <a:cs typeface="+mn-cs"/>
              </a:rPr>
              <a:t>是在中国设计与生产，印度人只是套了牌而已。针对这一问题，印度媒体查看了</a:t>
            </a:r>
            <a:r>
              <a:rPr lang="en-US" altLang="zh-CN" sz="1200" b="0" i="0" u="none" strike="noStrike" kern="1200" dirty="0" smtClean="0">
                <a:solidFill>
                  <a:schemeClr val="tx1"/>
                </a:solidFill>
                <a:effectLst/>
                <a:latin typeface="+mn-lt"/>
                <a:ea typeface="+mn-ea"/>
                <a:cs typeface="+mn-cs"/>
              </a:rPr>
              <a:t>Datawind</a:t>
            </a:r>
            <a:r>
              <a:rPr lang="zh-CN" altLang="en-US" sz="1200" b="0" i="0" u="none" strike="noStrike" kern="1200" dirty="0" smtClean="0">
                <a:solidFill>
                  <a:schemeClr val="tx1"/>
                </a:solidFill>
                <a:effectLst/>
                <a:latin typeface="+mn-lt"/>
                <a:ea typeface="+mn-ea"/>
                <a:cs typeface="+mn-cs"/>
              </a:rPr>
              <a:t>公司在今年</a:t>
            </a:r>
            <a:r>
              <a:rPr lang="en-US" altLang="zh-CN" sz="1200" b="0" i="0" u="none" strike="noStrike" kern="1200" dirty="0" smtClean="0">
                <a:solidFill>
                  <a:schemeClr val="tx1"/>
                </a:solidFill>
                <a:effectLst/>
                <a:latin typeface="+mn-lt"/>
                <a:ea typeface="+mn-ea"/>
                <a:cs typeface="+mn-cs"/>
              </a:rPr>
              <a:t>10</a:t>
            </a:r>
            <a:r>
              <a:rPr lang="zh-CN" altLang="en-US" sz="1200" b="0" i="0" u="none" strike="noStrike" kern="1200" dirty="0" smtClean="0">
                <a:solidFill>
                  <a:schemeClr val="tx1"/>
                </a:solidFill>
                <a:effectLst/>
                <a:latin typeface="+mn-lt"/>
                <a:ea typeface="+mn-ea"/>
                <a:cs typeface="+mn-cs"/>
              </a:rPr>
              <a:t>月</a:t>
            </a:r>
            <a:r>
              <a:rPr lang="en-US" altLang="zh-CN" sz="1200" b="0" i="0" u="none" strike="noStrike" kern="1200" dirty="0" smtClean="0">
                <a:solidFill>
                  <a:schemeClr val="tx1"/>
                </a:solidFill>
                <a:effectLst/>
                <a:latin typeface="+mn-lt"/>
                <a:ea typeface="+mn-ea"/>
                <a:cs typeface="+mn-cs"/>
              </a:rPr>
              <a:t>26</a:t>
            </a:r>
            <a:r>
              <a:rPr lang="zh-CN" altLang="en-US" sz="1200" b="0" i="0" u="none" strike="noStrike" kern="1200" dirty="0" smtClean="0">
                <a:solidFill>
                  <a:schemeClr val="tx1"/>
                </a:solidFill>
                <a:effectLst/>
                <a:latin typeface="+mn-lt"/>
                <a:ea typeface="+mn-ea"/>
                <a:cs typeface="+mn-cs"/>
              </a:rPr>
              <a:t>至</a:t>
            </a:r>
            <a:r>
              <a:rPr lang="en-US" altLang="zh-CN" sz="1200" b="0" i="0" u="none" strike="noStrike" kern="1200" dirty="0" smtClean="0">
                <a:solidFill>
                  <a:schemeClr val="tx1"/>
                </a:solidFill>
                <a:effectLst/>
                <a:latin typeface="+mn-lt"/>
                <a:ea typeface="+mn-ea"/>
                <a:cs typeface="+mn-cs"/>
              </a:rPr>
              <a:t>11</a:t>
            </a:r>
            <a:r>
              <a:rPr lang="zh-CN" altLang="en-US" sz="1200" b="0" i="0" u="none" strike="noStrike" kern="1200" dirty="0" smtClean="0">
                <a:solidFill>
                  <a:schemeClr val="tx1"/>
                </a:solidFill>
                <a:effectLst/>
                <a:latin typeface="+mn-lt"/>
                <a:ea typeface="+mn-ea"/>
                <a:cs typeface="+mn-cs"/>
              </a:rPr>
              <a:t>月</a:t>
            </a:r>
            <a:r>
              <a:rPr lang="en-US" altLang="zh-CN" sz="1200" b="0" i="0" u="none" strike="noStrike" kern="1200" dirty="0" smtClean="0">
                <a:solidFill>
                  <a:schemeClr val="tx1"/>
                </a:solidFill>
                <a:effectLst/>
                <a:latin typeface="+mn-lt"/>
                <a:ea typeface="+mn-ea"/>
                <a:cs typeface="+mn-cs"/>
              </a:rPr>
              <a:t>7</a:t>
            </a:r>
            <a:r>
              <a:rPr lang="zh-CN" altLang="en-US" sz="1200" b="0" i="0" u="none" strike="noStrike" kern="1200" dirty="0" smtClean="0">
                <a:solidFill>
                  <a:schemeClr val="tx1"/>
                </a:solidFill>
                <a:effectLst/>
                <a:latin typeface="+mn-lt"/>
                <a:ea typeface="+mn-ea"/>
                <a:cs typeface="+mn-cs"/>
              </a:rPr>
              <a:t>日间分别从至少</a:t>
            </a:r>
            <a:r>
              <a:rPr lang="en-US" altLang="zh-CN" sz="1200" b="0" i="0" u="none" strike="noStrike" kern="1200" dirty="0" smtClean="0">
                <a:solidFill>
                  <a:schemeClr val="tx1"/>
                </a:solidFill>
                <a:effectLst/>
                <a:latin typeface="+mn-lt"/>
                <a:ea typeface="+mn-ea"/>
                <a:cs typeface="+mn-cs"/>
              </a:rPr>
              <a:t>4</a:t>
            </a:r>
            <a:r>
              <a:rPr lang="zh-CN" altLang="en-US" sz="1200" b="0" i="0" u="none" strike="noStrike" kern="1200" dirty="0" smtClean="0">
                <a:solidFill>
                  <a:schemeClr val="tx1"/>
                </a:solidFill>
                <a:effectLst/>
                <a:latin typeface="+mn-lt"/>
                <a:ea typeface="+mn-ea"/>
                <a:cs typeface="+mn-cs"/>
              </a:rPr>
              <a:t>家位于深圳和香港的中国企业购买了</a:t>
            </a:r>
            <a:r>
              <a:rPr lang="en-US" altLang="zh-CN" sz="1200" b="0" i="0" u="none" strike="noStrike" kern="1200" dirty="0" smtClean="0">
                <a:solidFill>
                  <a:schemeClr val="tx1"/>
                </a:solidFill>
                <a:effectLst/>
                <a:latin typeface="+mn-lt"/>
                <a:ea typeface="+mn-ea"/>
                <a:cs typeface="+mn-cs"/>
              </a:rPr>
              <a:t>11000</a:t>
            </a:r>
            <a:r>
              <a:rPr lang="zh-CN" altLang="en-US" sz="1200" b="0" i="0" u="none" strike="noStrike" kern="1200" dirty="0" smtClean="0">
                <a:solidFill>
                  <a:schemeClr val="tx1"/>
                </a:solidFill>
                <a:effectLst/>
                <a:latin typeface="+mn-lt"/>
                <a:ea typeface="+mn-ea"/>
                <a:cs typeface="+mn-cs"/>
              </a:rPr>
              <a:t>台“</a:t>
            </a:r>
            <a:r>
              <a:rPr lang="en-US" altLang="zh-CN" sz="1200" b="0" i="0" u="none" strike="noStrike" kern="1200" dirty="0" smtClean="0">
                <a:solidFill>
                  <a:schemeClr val="tx1"/>
                </a:solidFill>
                <a:effectLst/>
                <a:latin typeface="+mn-lt"/>
                <a:ea typeface="+mn-ea"/>
                <a:cs typeface="+mn-cs"/>
              </a:rPr>
              <a:t>A 13”</a:t>
            </a:r>
            <a:r>
              <a:rPr lang="zh-CN" altLang="en-US" sz="1200" b="0" i="0" u="none" strike="noStrike" kern="1200" dirty="0" smtClean="0">
                <a:solidFill>
                  <a:schemeClr val="tx1"/>
                </a:solidFill>
                <a:effectLst/>
                <a:latin typeface="+mn-lt"/>
                <a:ea typeface="+mn-ea"/>
                <a:cs typeface="+mn-cs"/>
              </a:rPr>
              <a:t>平板电脑的发票，发票显示</a:t>
            </a:r>
            <a:r>
              <a:rPr lang="en-US" altLang="zh-CN" sz="1200" b="0" i="0" u="none" strike="noStrike" kern="1200" dirty="0" smtClean="0">
                <a:solidFill>
                  <a:schemeClr val="tx1"/>
                </a:solidFill>
                <a:effectLst/>
                <a:latin typeface="+mn-lt"/>
                <a:ea typeface="+mn-ea"/>
                <a:cs typeface="+mn-cs"/>
              </a:rPr>
              <a:t>Datawind</a:t>
            </a:r>
            <a:r>
              <a:rPr lang="zh-CN" altLang="en-US" sz="1200" b="0" i="0" u="none" strike="noStrike" kern="1200" dirty="0" smtClean="0">
                <a:solidFill>
                  <a:schemeClr val="tx1"/>
                </a:solidFill>
                <a:effectLst/>
                <a:latin typeface="+mn-lt"/>
                <a:ea typeface="+mn-ea"/>
                <a:cs typeface="+mn-cs"/>
              </a:rPr>
              <a:t>采购价格是每台</a:t>
            </a:r>
            <a:r>
              <a:rPr lang="en-US" altLang="zh-CN" sz="1200" b="0" i="0" u="none" strike="noStrike" kern="1200" dirty="0" smtClean="0">
                <a:solidFill>
                  <a:schemeClr val="tx1"/>
                </a:solidFill>
                <a:effectLst/>
                <a:latin typeface="+mn-lt"/>
                <a:ea typeface="+mn-ea"/>
                <a:cs typeface="+mn-cs"/>
              </a:rPr>
              <a:t>42-42.86</a:t>
            </a:r>
            <a:r>
              <a:rPr lang="zh-CN" altLang="en-US" sz="1200" b="0" i="0" u="none" strike="noStrike" kern="1200" dirty="0" smtClean="0">
                <a:solidFill>
                  <a:schemeClr val="tx1"/>
                </a:solidFill>
                <a:effectLst/>
                <a:latin typeface="+mn-lt"/>
                <a:ea typeface="+mn-ea"/>
                <a:cs typeface="+mn-cs"/>
              </a:rPr>
              <a:t>美元之间，而这恰好是他们卖给印度政府的价钱，这些电脑随后以免税的方式被运输到印度</a:t>
            </a:r>
            <a:endParaRPr lang="en-US" dirty="0"/>
          </a:p>
        </p:txBody>
      </p:sp>
      <p:sp>
        <p:nvSpPr>
          <p:cNvPr id="4" name="灯片编号占位符 3"/>
          <p:cNvSpPr>
            <a:spLocks noGrp="1"/>
          </p:cNvSpPr>
          <p:nvPr>
            <p:ph type="sldNum" sz="quarter" idx="10"/>
          </p:nvPr>
        </p:nvSpPr>
        <p:spPr/>
        <p:txBody>
          <a:bodyPr/>
          <a:lstStyle/>
          <a:p>
            <a:fld id="{79B504C9-A449-4DFC-821B-2841C70D7394}" type="slidenum">
              <a:rPr lang="en-US" smtClean="0"/>
              <a:t>6</a:t>
            </a:fld>
            <a:endParaRPr lang="en-US"/>
          </a:p>
        </p:txBody>
      </p:sp>
    </p:spTree>
    <p:extLst>
      <p:ext uri="{BB962C8B-B14F-4D97-AF65-F5344CB8AC3E}">
        <p14:creationId xmlns:p14="http://schemas.microsoft.com/office/powerpoint/2010/main" val="4902080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eye-tracker</a:t>
            </a:r>
          </a:p>
          <a:p>
            <a:r>
              <a:rPr lang="en-US" dirty="0" smtClean="0"/>
              <a:t>http://m.sohu.com/a/161749319_791821?_f=m-article_34_feeds_21</a:t>
            </a:r>
          </a:p>
          <a:p>
            <a:r>
              <a:rPr lang="en-US" sz="1200" b="0" i="0" u="none" strike="noStrike" kern="1200" dirty="0" err="1" smtClean="0">
                <a:solidFill>
                  <a:schemeClr val="tx1"/>
                </a:solidFill>
                <a:effectLst/>
                <a:latin typeface="+mn-lt"/>
                <a:ea typeface="+mn-ea"/>
                <a:cs typeface="+mn-cs"/>
              </a:rPr>
              <a:t>SpacePilot</a:t>
            </a:r>
            <a:r>
              <a:rPr lang="en-US" sz="1200" b="0" i="0" u="none" strike="noStrike" kern="1200" dirty="0" smtClean="0">
                <a:solidFill>
                  <a:schemeClr val="tx1"/>
                </a:solidFill>
                <a:effectLst/>
                <a:latin typeface="+mn-lt"/>
                <a:ea typeface="+mn-ea"/>
                <a:cs typeface="+mn-cs"/>
              </a:rPr>
              <a:t> Pro 3D </a:t>
            </a:r>
            <a:r>
              <a:rPr lang="zh-CN" altLang="en-US" sz="1200" b="0" i="0" u="none" strike="noStrike" kern="1200" dirty="0" smtClean="0">
                <a:solidFill>
                  <a:schemeClr val="tx1"/>
                </a:solidFill>
                <a:effectLst/>
                <a:latin typeface="+mn-lt"/>
                <a:ea typeface="+mn-ea"/>
                <a:cs typeface="+mn-cs"/>
              </a:rPr>
              <a:t>鼠标</a:t>
            </a:r>
            <a:r>
              <a:rPr lang="zh-CN" altLang="en-US" sz="1200" b="0" i="0" u="none" strike="noStrike" kern="1200" baseline="0" dirty="0" smtClean="0">
                <a:solidFill>
                  <a:schemeClr val="tx1"/>
                </a:solidFill>
                <a:effectLst/>
                <a:latin typeface="+mn-lt"/>
                <a:ea typeface="+mn-ea"/>
                <a:cs typeface="+mn-cs"/>
              </a:rPr>
              <a:t> </a:t>
            </a:r>
            <a:r>
              <a:rPr lang="zh-CN" altLang="en-US" sz="1200" b="0" i="0" u="none" strike="noStrike" kern="1200" dirty="0" smtClean="0">
                <a:solidFill>
                  <a:schemeClr val="tx1"/>
                </a:solidFill>
                <a:effectLst/>
                <a:latin typeface="+mn-lt"/>
                <a:ea typeface="+mn-ea"/>
                <a:cs typeface="+mn-cs"/>
              </a:rPr>
              <a:t>售价</a:t>
            </a:r>
            <a:r>
              <a:rPr lang="en-US" altLang="zh-CN" sz="1200" b="0" i="0" u="none" strike="noStrike" kern="1200" dirty="0" smtClean="0">
                <a:solidFill>
                  <a:schemeClr val="tx1"/>
                </a:solidFill>
                <a:effectLst/>
                <a:latin typeface="+mn-lt"/>
                <a:ea typeface="+mn-ea"/>
                <a:cs typeface="+mn-cs"/>
              </a:rPr>
              <a:t>499</a:t>
            </a:r>
            <a:r>
              <a:rPr lang="zh-CN" altLang="en-US" sz="1200" b="0" i="0" u="none" strike="noStrike" kern="1200" dirty="0" smtClean="0">
                <a:solidFill>
                  <a:schemeClr val="tx1"/>
                </a:solidFill>
                <a:effectLst/>
                <a:latin typeface="+mn-lt"/>
                <a:ea typeface="+mn-ea"/>
                <a:cs typeface="+mn-cs"/>
              </a:rPr>
              <a:t>美元，折合人民币</a:t>
            </a:r>
            <a:r>
              <a:rPr lang="en-US" altLang="zh-CN" sz="1200" b="0" i="0" u="none" strike="noStrike" kern="1200" dirty="0" smtClean="0">
                <a:solidFill>
                  <a:schemeClr val="tx1"/>
                </a:solidFill>
                <a:effectLst/>
                <a:latin typeface="+mn-lt"/>
                <a:ea typeface="+mn-ea"/>
                <a:cs typeface="+mn-cs"/>
              </a:rPr>
              <a:t>3300</a:t>
            </a:r>
            <a:r>
              <a:rPr lang="zh-CN" altLang="en-US" sz="1200" b="0" i="0" u="none" strike="noStrike" kern="1200" dirty="0" smtClean="0">
                <a:solidFill>
                  <a:schemeClr val="tx1"/>
                </a:solidFill>
                <a:effectLst/>
                <a:latin typeface="+mn-lt"/>
                <a:ea typeface="+mn-ea"/>
                <a:cs typeface="+mn-cs"/>
              </a:rPr>
              <a:t>元左右。</a:t>
            </a:r>
            <a:endParaRPr lang="en-US" altLang="zh-CN" sz="1200" b="0" i="0" u="none" strike="noStrike" kern="1200" dirty="0" smtClean="0">
              <a:solidFill>
                <a:schemeClr val="tx1"/>
              </a:solidFill>
              <a:effectLst/>
              <a:latin typeface="+mn-lt"/>
              <a:ea typeface="+mn-ea"/>
              <a:cs typeface="+mn-cs"/>
            </a:endParaRPr>
          </a:p>
          <a:p>
            <a:r>
              <a:rPr lang="en-US" dirty="0" smtClean="0"/>
              <a:t>http://mouse.zol.com.cn/130/1302313.html</a:t>
            </a:r>
          </a:p>
          <a:p>
            <a:r>
              <a:rPr lang="en-US" dirty="0" smtClean="0"/>
              <a:t>Ubiquitous computing and tangible UI:</a:t>
            </a:r>
            <a:r>
              <a:rPr lang="en-US" baseline="0" dirty="0" smtClean="0"/>
              <a:t> </a:t>
            </a:r>
            <a:r>
              <a:rPr lang="en-US" dirty="0" smtClean="0"/>
              <a:t>RFID</a:t>
            </a:r>
          </a:p>
          <a:p>
            <a:r>
              <a:rPr lang="en-US" dirty="0" err="1" smtClean="0"/>
              <a:t>Livescribe</a:t>
            </a:r>
            <a:endParaRPr lang="en-US" dirty="0" smtClean="0"/>
          </a:p>
          <a:p>
            <a:r>
              <a:rPr lang="en-US" dirty="0" smtClean="0"/>
              <a:t>http://www.livescribe.com/en-us/</a:t>
            </a:r>
          </a:p>
          <a:p>
            <a:r>
              <a:rPr lang="zh-CN" altLang="en-US" sz="1200" b="0" i="0" u="none" strike="noStrike" kern="1200" smtClean="0">
                <a:solidFill>
                  <a:schemeClr val="tx1"/>
                </a:solidFill>
                <a:effectLst/>
                <a:latin typeface="+mn-lt"/>
                <a:ea typeface="+mn-ea"/>
                <a:cs typeface="+mn-cs"/>
              </a:rPr>
              <a:t>力反馈手套</a:t>
            </a:r>
            <a:r>
              <a:rPr lang="en-US" altLang="zh-CN" sz="1200" b="0" i="0" u="none" strike="noStrike" kern="1200" smtClean="0">
                <a:solidFill>
                  <a:schemeClr val="tx1"/>
                </a:solidFill>
                <a:effectLst/>
                <a:latin typeface="+mn-lt"/>
                <a:ea typeface="+mn-ea"/>
                <a:cs typeface="+mn-cs"/>
              </a:rPr>
              <a:t>: </a:t>
            </a:r>
            <a:r>
              <a:rPr lang="en-US" altLang="zh-CN" sz="1200" b="0" i="0" u="none" strike="noStrike" kern="1200" dirty="0" smtClean="0">
                <a:solidFill>
                  <a:schemeClr val="tx1"/>
                </a:solidFill>
                <a:effectLst/>
                <a:latin typeface="+mn-lt"/>
                <a:ea typeface="+mn-ea"/>
                <a:cs typeface="+mn-cs"/>
              </a:rPr>
              <a:t>http://news.expoon.com/c/20171122/19647.html</a:t>
            </a:r>
          </a:p>
          <a:p>
            <a:endParaRPr lang="en-US" dirty="0"/>
          </a:p>
        </p:txBody>
      </p:sp>
      <p:sp>
        <p:nvSpPr>
          <p:cNvPr id="4" name="灯片编号占位符 3"/>
          <p:cNvSpPr>
            <a:spLocks noGrp="1"/>
          </p:cNvSpPr>
          <p:nvPr>
            <p:ph type="sldNum" sz="quarter" idx="10"/>
          </p:nvPr>
        </p:nvSpPr>
        <p:spPr/>
        <p:txBody>
          <a:bodyPr/>
          <a:lstStyle/>
          <a:p>
            <a:fld id="{79B504C9-A449-4DFC-821B-2841C70D7394}" type="slidenum">
              <a:rPr lang="en-US" smtClean="0"/>
              <a:t>31</a:t>
            </a:fld>
            <a:endParaRPr lang="en-US"/>
          </a:p>
        </p:txBody>
      </p:sp>
    </p:spTree>
    <p:extLst>
      <p:ext uri="{BB962C8B-B14F-4D97-AF65-F5344CB8AC3E}">
        <p14:creationId xmlns:p14="http://schemas.microsoft.com/office/powerpoint/2010/main" val="26153463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smtClean="0"/>
              <a:t>Usage</a:t>
            </a:r>
            <a:r>
              <a:rPr lang="en-US" baseline="0" dirty="0" smtClean="0"/>
              <a:t> characteristics:</a:t>
            </a:r>
          </a:p>
          <a:p>
            <a:r>
              <a:rPr lang="en-US" baseline="0" dirty="0" smtClean="0"/>
              <a:t>portability, privacy, saliency, ubiquity, simultaneity</a:t>
            </a:r>
          </a:p>
        </p:txBody>
      </p:sp>
      <p:sp>
        <p:nvSpPr>
          <p:cNvPr id="4" name="灯片编号占位符 3"/>
          <p:cNvSpPr>
            <a:spLocks noGrp="1"/>
          </p:cNvSpPr>
          <p:nvPr>
            <p:ph type="sldNum" sz="quarter" idx="10"/>
          </p:nvPr>
        </p:nvSpPr>
        <p:spPr/>
        <p:txBody>
          <a:bodyPr/>
          <a:lstStyle/>
          <a:p>
            <a:fld id="{79B504C9-A449-4DFC-821B-2841C70D7394}" type="slidenum">
              <a:rPr lang="en-US" smtClean="0"/>
              <a:t>33</a:t>
            </a:fld>
            <a:endParaRPr lang="en-US"/>
          </a:p>
        </p:txBody>
      </p:sp>
    </p:spTree>
    <p:extLst>
      <p:ext uri="{BB962C8B-B14F-4D97-AF65-F5344CB8AC3E}">
        <p14:creationId xmlns:p14="http://schemas.microsoft.com/office/powerpoint/2010/main" val="34541586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71450" indent="-171450">
              <a:buFont typeface="Arial" panose="020B0604020202020204" pitchFamily="34" charset="0"/>
              <a:buChar char="•"/>
            </a:pPr>
            <a:r>
              <a:rPr lang="en-US" sz="1200" dirty="0" smtClean="0"/>
              <a:t>An Amazon Kindle (http://www.amazon.com/) book reader being used to browse Bleak House by Charles Dickens. </a:t>
            </a:r>
          </a:p>
          <a:p>
            <a:pPr marL="171450" indent="-171450">
              <a:buFont typeface="Arial" panose="020B0604020202020204" pitchFamily="34" charset="0"/>
              <a:buChar char="•"/>
            </a:pPr>
            <a:r>
              <a:rPr lang="en-US" sz="1200" dirty="0" smtClean="0"/>
              <a:t>The Kindle uses E-Ink® technology (http://www.eink.com/), providing a bright display that uses power only when the display changes, and can be read in direct sunlight and at varying angles, which can improve reading comfort (see Section 14.4 for a discussion of reading on paper versus on a display).</a:t>
            </a:r>
          </a:p>
          <a:p>
            <a:endParaRPr lang="en-US" dirty="0"/>
          </a:p>
        </p:txBody>
      </p:sp>
      <p:sp>
        <p:nvSpPr>
          <p:cNvPr id="4" name="灯片编号占位符 3"/>
          <p:cNvSpPr>
            <a:spLocks noGrp="1"/>
          </p:cNvSpPr>
          <p:nvPr>
            <p:ph type="sldNum" sz="quarter" idx="10"/>
          </p:nvPr>
        </p:nvSpPr>
        <p:spPr/>
        <p:txBody>
          <a:bodyPr/>
          <a:lstStyle/>
          <a:p>
            <a:fld id="{79B504C9-A449-4DFC-821B-2841C70D7394}" type="slidenum">
              <a:rPr lang="en-US" smtClean="0"/>
              <a:t>34</a:t>
            </a:fld>
            <a:endParaRPr lang="en-US"/>
          </a:p>
        </p:txBody>
      </p:sp>
    </p:spTree>
    <p:extLst>
      <p:ext uri="{BB962C8B-B14F-4D97-AF65-F5344CB8AC3E}">
        <p14:creationId xmlns:p14="http://schemas.microsoft.com/office/powerpoint/2010/main" val="8261179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Users discussing and pointing at details on the Stony Brook University Reality Deck (Papadopoulos et al., 2014), an immersive </a:t>
            </a:r>
            <a:r>
              <a:rPr lang="en-US" sz="1200" dirty="0" err="1" smtClean="0"/>
              <a:t>giga</a:t>
            </a:r>
            <a:r>
              <a:rPr lang="en-US" sz="1200" dirty="0" smtClean="0"/>
              <a:t>-pixel display consisting of 416 thin-bezel LCD displays and powered by 18 graphics workstations connected using a high-speed network (https://labs.cs.sunysb.edu/labs/vislab/reality-deck-home/)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Two users collaboratively control a lens on a </a:t>
            </a:r>
            <a:r>
              <a:rPr lang="en-US" sz="1200" dirty="0" err="1" smtClean="0"/>
              <a:t>gigapixel</a:t>
            </a:r>
            <a:r>
              <a:rPr lang="en-US" sz="1200" dirty="0" smtClean="0"/>
              <a:t> image of Paris, France using a tablet touchscreen as well as an interactive cursor (</a:t>
            </a:r>
            <a:r>
              <a:rPr lang="en-US" sz="1200" dirty="0" err="1" smtClean="0"/>
              <a:t>Chapuis</a:t>
            </a:r>
            <a:r>
              <a:rPr lang="en-US" sz="1200" dirty="0" smtClean="0"/>
              <a:t> et al., 2014)</a:t>
            </a:r>
          </a:p>
          <a:p>
            <a:endParaRPr lang="en-US" dirty="0"/>
          </a:p>
        </p:txBody>
      </p:sp>
      <p:sp>
        <p:nvSpPr>
          <p:cNvPr id="4" name="灯片编号占位符 3"/>
          <p:cNvSpPr>
            <a:spLocks noGrp="1"/>
          </p:cNvSpPr>
          <p:nvPr>
            <p:ph type="sldNum" sz="quarter" idx="10"/>
          </p:nvPr>
        </p:nvSpPr>
        <p:spPr/>
        <p:txBody>
          <a:bodyPr/>
          <a:lstStyle/>
          <a:p>
            <a:fld id="{79B504C9-A449-4DFC-821B-2841C70D7394}" type="slidenum">
              <a:rPr lang="en-US" smtClean="0"/>
              <a:t>35</a:t>
            </a:fld>
            <a:endParaRPr lang="en-US"/>
          </a:p>
        </p:txBody>
      </p:sp>
    </p:spTree>
    <p:extLst>
      <p:ext uri="{BB962C8B-B14F-4D97-AF65-F5344CB8AC3E}">
        <p14:creationId xmlns:p14="http://schemas.microsoft.com/office/powerpoint/2010/main" val="30743161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smtClean="0"/>
              <a:t>Two people collaborating on a real estate task using a tabletop display and mobile table</a:t>
            </a:r>
          </a:p>
          <a:p>
            <a:r>
              <a:rPr lang="en-US" dirty="0" smtClean="0"/>
              <a:t>The tabletop serves as a shared and public display where changes affect all collaborators, whereas the tablet is perceived as a private display that allows users to work independently (McGrath et al., 2012)</a:t>
            </a:r>
          </a:p>
          <a:p>
            <a:r>
              <a:rPr lang="en-US" sz="1200" b="0" i="0" u="sng" kern="1200" dirty="0" err="1" smtClean="0">
                <a:solidFill>
                  <a:schemeClr val="tx1"/>
                </a:solidFill>
                <a:effectLst/>
                <a:latin typeface="+mn-lt"/>
                <a:ea typeface="+mn-ea"/>
                <a:cs typeface="+mn-cs"/>
                <a:hlinkClick r:id="rId3"/>
              </a:rPr>
              <a:t>DiamondTouch</a:t>
            </a:r>
            <a:r>
              <a:rPr lang="en-US" sz="1200" b="0" i="0" u="sng" kern="1200" dirty="0" smtClean="0">
                <a:solidFill>
                  <a:schemeClr val="tx1"/>
                </a:solidFill>
                <a:effectLst/>
                <a:latin typeface="+mn-lt"/>
                <a:ea typeface="+mn-ea"/>
                <a:cs typeface="+mn-cs"/>
                <a:hlinkClick r:id="rId3"/>
              </a:rPr>
              <a:t> by Circle Twelve </a:t>
            </a:r>
            <a:endParaRPr lang="en-US" dirty="0"/>
          </a:p>
        </p:txBody>
      </p:sp>
      <p:sp>
        <p:nvSpPr>
          <p:cNvPr id="4" name="灯片编号占位符 3"/>
          <p:cNvSpPr>
            <a:spLocks noGrp="1"/>
          </p:cNvSpPr>
          <p:nvPr>
            <p:ph type="sldNum" sz="quarter" idx="10"/>
          </p:nvPr>
        </p:nvSpPr>
        <p:spPr/>
        <p:txBody>
          <a:bodyPr/>
          <a:lstStyle/>
          <a:p>
            <a:fld id="{79B504C9-A449-4DFC-821B-2841C70D7394}" type="slidenum">
              <a:rPr lang="en-US" smtClean="0"/>
              <a:t>36</a:t>
            </a:fld>
            <a:endParaRPr lang="en-US"/>
          </a:p>
        </p:txBody>
      </p:sp>
    </p:spTree>
    <p:extLst>
      <p:ext uri="{BB962C8B-B14F-4D97-AF65-F5344CB8AC3E}">
        <p14:creationId xmlns:p14="http://schemas.microsoft.com/office/powerpoint/2010/main" val="28079260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smtClean="0"/>
              <a:t>The Apple Watch on the left supports both fitness as well as personal information management applications, such as email, calendar, and electronic payment</a:t>
            </a:r>
          </a:p>
          <a:p>
            <a:r>
              <a:rPr lang="en-US" dirty="0" smtClean="0"/>
              <a:t>The Fitbit Surge smartwatch on the right is designed mainly for personal fitness applications, and contains a step counter, heart rate monitor, and GPS</a:t>
            </a:r>
          </a:p>
          <a:p>
            <a:endParaRPr lang="en-US" dirty="0"/>
          </a:p>
        </p:txBody>
      </p:sp>
      <p:sp>
        <p:nvSpPr>
          <p:cNvPr id="4" name="灯片编号占位符 3"/>
          <p:cNvSpPr>
            <a:spLocks noGrp="1"/>
          </p:cNvSpPr>
          <p:nvPr>
            <p:ph type="sldNum" sz="quarter" idx="10"/>
          </p:nvPr>
        </p:nvSpPr>
        <p:spPr/>
        <p:txBody>
          <a:bodyPr/>
          <a:lstStyle/>
          <a:p>
            <a:fld id="{79B504C9-A449-4DFC-821B-2841C70D7394}" type="slidenum">
              <a:rPr lang="en-US" smtClean="0"/>
              <a:t>38</a:t>
            </a:fld>
            <a:endParaRPr lang="en-US"/>
          </a:p>
        </p:txBody>
      </p:sp>
    </p:spTree>
    <p:extLst>
      <p:ext uri="{BB962C8B-B14F-4D97-AF65-F5344CB8AC3E}">
        <p14:creationId xmlns:p14="http://schemas.microsoft.com/office/powerpoint/2010/main" val="41135498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monitor layout on the left is automatically adapted to the smaller display space of a tablet (middle) and a smartphone (right)</a:t>
            </a:r>
          </a:p>
          <a:p>
            <a:endParaRPr lang="en-US" dirty="0"/>
          </a:p>
        </p:txBody>
      </p:sp>
      <p:sp>
        <p:nvSpPr>
          <p:cNvPr id="4" name="灯片编号占位符 3"/>
          <p:cNvSpPr>
            <a:spLocks noGrp="1"/>
          </p:cNvSpPr>
          <p:nvPr>
            <p:ph type="sldNum" sz="quarter" idx="10"/>
          </p:nvPr>
        </p:nvSpPr>
        <p:spPr/>
        <p:txBody>
          <a:bodyPr/>
          <a:lstStyle/>
          <a:p>
            <a:fld id="{79B504C9-A449-4DFC-821B-2841C70D7394}" type="slidenum">
              <a:rPr lang="en-US" smtClean="0"/>
              <a:t>40</a:t>
            </a:fld>
            <a:endParaRPr lang="en-US"/>
          </a:p>
        </p:txBody>
      </p:sp>
    </p:spTree>
    <p:extLst>
      <p:ext uri="{BB962C8B-B14F-4D97-AF65-F5344CB8AC3E}">
        <p14:creationId xmlns:p14="http://schemas.microsoft.com/office/powerpoint/2010/main" val="31291513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buFont typeface="Arial" panose="020B0604020202020204" pitchFamily="34" charset="0"/>
              <a:buNone/>
            </a:pPr>
            <a:r>
              <a:rPr lang="en-US" sz="1200" dirty="0" smtClean="0"/>
              <a:t>The left image shows a physical bar chart visualization displaying complex data (Jansen et al., 2013)</a:t>
            </a:r>
          </a:p>
          <a:p>
            <a:pPr marL="0" indent="0">
              <a:buFont typeface="Arial" panose="020B0604020202020204" pitchFamily="34" charset="0"/>
              <a:buNone/>
            </a:pPr>
            <a:r>
              <a:rPr lang="en-US" sz="1200" dirty="0" smtClean="0"/>
              <a:t>The middle shows the tilt display that consists of multiple small displays mounted on actuators (Alexander et al., 2012) </a:t>
            </a:r>
          </a:p>
          <a:p>
            <a:pPr marL="0" indent="0">
              <a:buFont typeface="Arial" panose="020B0604020202020204" pitchFamily="34" charset="0"/>
              <a:buNone/>
            </a:pPr>
            <a:r>
              <a:rPr lang="en-US" sz="1200" dirty="0" smtClean="0"/>
              <a:t>On the right is the </a:t>
            </a:r>
            <a:r>
              <a:rPr lang="en-US" sz="1200" dirty="0" err="1" smtClean="0"/>
              <a:t>PaperPhone</a:t>
            </a:r>
            <a:r>
              <a:rPr lang="en-US" sz="1200" dirty="0" smtClean="0"/>
              <a:t>, a flexible smartphone prototype that supports bending interaction (</a:t>
            </a:r>
            <a:r>
              <a:rPr lang="en-US" sz="1200" dirty="0" err="1" smtClean="0"/>
              <a:t>Lahey</a:t>
            </a:r>
            <a:r>
              <a:rPr lang="en-US" sz="1200" dirty="0" smtClean="0"/>
              <a:t> et al., 2011)</a:t>
            </a:r>
          </a:p>
          <a:p>
            <a:pPr marL="0" indent="0">
              <a:buFont typeface="Arial" panose="020B0604020202020204" pitchFamily="34" charset="0"/>
              <a:buNone/>
            </a:pPr>
            <a:r>
              <a:rPr lang="en-US" sz="1200" dirty="0" smtClean="0"/>
              <a:t>Tilt display:</a:t>
            </a:r>
            <a:r>
              <a:rPr lang="en-US" sz="1200" baseline="0" dirty="0" smtClean="0"/>
              <a:t> http://v.youku.com/v_show/id_XNDU0MTI0MDY4.html</a:t>
            </a:r>
          </a:p>
          <a:p>
            <a:pPr marL="0" indent="0">
              <a:buFont typeface="Arial" panose="020B0604020202020204" pitchFamily="34" charset="0"/>
              <a:buNone/>
            </a:pPr>
            <a:r>
              <a:rPr lang="en-US" sz="1200" baseline="0" dirty="0" smtClean="0"/>
              <a:t>inform dynamic shape display: http://</a:t>
            </a:r>
            <a:r>
              <a:rPr lang="en-US" sz="1200" baseline="0" smtClean="0"/>
              <a:t>tangible.media.mit.edu/project/materiable/  https://www.vmovier.com/46631?from=tag__title</a:t>
            </a:r>
            <a:endParaRPr lang="en-US" sz="1200" dirty="0" smtClean="0"/>
          </a:p>
        </p:txBody>
      </p:sp>
      <p:sp>
        <p:nvSpPr>
          <p:cNvPr id="4" name="灯片编号占位符 3"/>
          <p:cNvSpPr>
            <a:spLocks noGrp="1"/>
          </p:cNvSpPr>
          <p:nvPr>
            <p:ph type="sldNum" sz="quarter" idx="10"/>
          </p:nvPr>
        </p:nvSpPr>
        <p:spPr/>
        <p:txBody>
          <a:bodyPr/>
          <a:lstStyle/>
          <a:p>
            <a:fld id="{79B504C9-A449-4DFC-821B-2841C70D7394}" type="slidenum">
              <a:rPr lang="en-US" smtClean="0"/>
              <a:t>41</a:t>
            </a:fld>
            <a:endParaRPr lang="en-US"/>
          </a:p>
        </p:txBody>
      </p:sp>
    </p:spTree>
    <p:extLst>
      <p:ext uri="{BB962C8B-B14F-4D97-AF65-F5344CB8AC3E}">
        <p14:creationId xmlns:p14="http://schemas.microsoft.com/office/powerpoint/2010/main" val="3323604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smtClean="0"/>
              <a:t>The Owlet wearable baby monitor that continuously tracks a baby’s heart rate and oxygen saturation using a so-called “smart sock” (left) and wirelessly sends the information to a base station (center) </a:t>
            </a:r>
          </a:p>
          <a:p>
            <a:r>
              <a:rPr lang="en-US" dirty="0" smtClean="0"/>
              <a:t>The base station is in contact with the internet, and uploads data that parents can access using their smartphone (right)</a:t>
            </a:r>
          </a:p>
          <a:p>
            <a:endParaRPr lang="en-US" dirty="0" smtClean="0"/>
          </a:p>
          <a:p>
            <a:endParaRPr lang="en-US" dirty="0"/>
          </a:p>
        </p:txBody>
      </p:sp>
      <p:sp>
        <p:nvSpPr>
          <p:cNvPr id="4" name="灯片编号占位符 3"/>
          <p:cNvSpPr>
            <a:spLocks noGrp="1"/>
          </p:cNvSpPr>
          <p:nvPr>
            <p:ph type="sldNum" sz="quarter" idx="10"/>
          </p:nvPr>
        </p:nvSpPr>
        <p:spPr/>
        <p:txBody>
          <a:bodyPr/>
          <a:lstStyle/>
          <a:p>
            <a:fld id="{79B504C9-A449-4DFC-821B-2841C70D7394}" type="slidenum">
              <a:rPr lang="en-US" smtClean="0"/>
              <a:t>7</a:t>
            </a:fld>
            <a:endParaRPr lang="en-US"/>
          </a:p>
        </p:txBody>
      </p:sp>
    </p:spTree>
    <p:extLst>
      <p:ext uri="{BB962C8B-B14F-4D97-AF65-F5344CB8AC3E}">
        <p14:creationId xmlns:p14="http://schemas.microsoft.com/office/powerpoint/2010/main" val="10215807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smtClean="0"/>
              <a:t>https://en.wikipedia.org/wiki/Keyboard_layout</a:t>
            </a:r>
            <a:endParaRPr lang="en-US" dirty="0"/>
          </a:p>
        </p:txBody>
      </p:sp>
      <p:sp>
        <p:nvSpPr>
          <p:cNvPr id="4" name="灯片编号占位符 3"/>
          <p:cNvSpPr>
            <a:spLocks noGrp="1"/>
          </p:cNvSpPr>
          <p:nvPr>
            <p:ph type="sldNum" sz="quarter" idx="10"/>
          </p:nvPr>
        </p:nvSpPr>
        <p:spPr/>
        <p:txBody>
          <a:bodyPr/>
          <a:lstStyle/>
          <a:p>
            <a:fld id="{79B504C9-A449-4DFC-821B-2841C70D7394}" type="slidenum">
              <a:rPr lang="en-US" smtClean="0"/>
              <a:t>11</a:t>
            </a:fld>
            <a:endParaRPr lang="en-US"/>
          </a:p>
        </p:txBody>
      </p:sp>
    </p:spTree>
    <p:extLst>
      <p:ext uri="{BB962C8B-B14F-4D97-AF65-F5344CB8AC3E}">
        <p14:creationId xmlns:p14="http://schemas.microsoft.com/office/powerpoint/2010/main" val="11102809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smtClean="0"/>
              <a:t>http://ju.outofmemory.cn/entry/118873</a:t>
            </a:r>
          </a:p>
          <a:p>
            <a:r>
              <a:rPr lang="zh-CN" altLang="en-US" sz="1200" b="0" i="0" u="none" strike="noStrike" kern="1200" dirty="0" smtClean="0">
                <a:solidFill>
                  <a:schemeClr val="tx1"/>
                </a:solidFill>
                <a:effectLst/>
                <a:latin typeface="+mn-lt"/>
                <a:ea typeface="+mn-ea"/>
                <a:cs typeface="+mn-cs"/>
              </a:rPr>
              <a:t>微软</a:t>
            </a:r>
            <a:r>
              <a:rPr lang="en-US" sz="1200" b="0" i="0" u="none" strike="noStrike" kern="1200" dirty="0" smtClean="0">
                <a:solidFill>
                  <a:schemeClr val="tx1"/>
                </a:solidFill>
                <a:effectLst/>
                <a:latin typeface="+mn-lt"/>
                <a:ea typeface="+mn-ea"/>
                <a:cs typeface="+mn-cs"/>
              </a:rPr>
              <a:t>Sculpt </a:t>
            </a:r>
            <a:r>
              <a:rPr lang="en-US" sz="1200" b="0" i="0" u="none" strike="noStrike" kern="1200" dirty="0" err="1" smtClean="0">
                <a:solidFill>
                  <a:schemeClr val="tx1"/>
                </a:solidFill>
                <a:effectLst/>
                <a:latin typeface="+mn-lt"/>
                <a:ea typeface="+mn-ea"/>
                <a:cs typeface="+mn-cs"/>
              </a:rPr>
              <a:t>ErgoDox</a:t>
            </a:r>
            <a:r>
              <a:rPr lang="en-US" sz="1200" b="0" i="0" u="none" strike="noStrike" kern="1200" dirty="0" smtClean="0">
                <a:solidFill>
                  <a:schemeClr val="tx1"/>
                </a:solidFill>
                <a:effectLst/>
                <a:latin typeface="+mn-lt"/>
                <a:ea typeface="+mn-ea"/>
                <a:cs typeface="+mn-cs"/>
              </a:rPr>
              <a:t> </a:t>
            </a:r>
            <a:endParaRPr lang="en-US" sz="1200" b="0" i="0" u="none" strike="noStrike" kern="1200" dirty="0" smtClean="0">
              <a:solidFill>
                <a:schemeClr val="tx1"/>
              </a:solidFill>
              <a:effectLst/>
              <a:latin typeface="+mn-lt"/>
              <a:ea typeface="+mn-ea"/>
              <a:cs typeface="+mn-cs"/>
            </a:endParaRPr>
          </a:p>
          <a:p>
            <a:r>
              <a:rPr lang="en-US" dirty="0" smtClean="0"/>
              <a:t>https://www.bilibili.com/video/av17907371?from=search&amp;seid=3539160380546178263</a:t>
            </a:r>
            <a:endParaRPr lang="en-US" dirty="0"/>
          </a:p>
        </p:txBody>
      </p:sp>
      <p:sp>
        <p:nvSpPr>
          <p:cNvPr id="4" name="灯片编号占位符 3"/>
          <p:cNvSpPr>
            <a:spLocks noGrp="1"/>
          </p:cNvSpPr>
          <p:nvPr>
            <p:ph type="sldNum" sz="quarter" idx="10"/>
          </p:nvPr>
        </p:nvSpPr>
        <p:spPr/>
        <p:txBody>
          <a:bodyPr/>
          <a:lstStyle/>
          <a:p>
            <a:fld id="{79B504C9-A449-4DFC-821B-2841C70D7394}" type="slidenum">
              <a:rPr lang="en-US" smtClean="0"/>
              <a:t>12</a:t>
            </a:fld>
            <a:endParaRPr lang="en-US"/>
          </a:p>
        </p:txBody>
      </p:sp>
    </p:spTree>
    <p:extLst>
      <p:ext uri="{BB962C8B-B14F-4D97-AF65-F5344CB8AC3E}">
        <p14:creationId xmlns:p14="http://schemas.microsoft.com/office/powerpoint/2010/main" val="3393300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b="0" i="0" u="none" strike="noStrike" kern="1200" dirty="0" err="1" smtClean="0">
                <a:solidFill>
                  <a:schemeClr val="tx1"/>
                </a:solidFill>
                <a:effectLst/>
                <a:latin typeface="+mn-lt"/>
                <a:ea typeface="+mn-ea"/>
                <a:cs typeface="+mn-cs"/>
              </a:rPr>
              <a:t>Perkinput</a:t>
            </a:r>
            <a:r>
              <a:rPr lang="en-US" sz="1200" b="0" i="0" u="none" strike="noStrike" kern="1200" dirty="0" smtClean="0">
                <a:solidFill>
                  <a:schemeClr val="tx1"/>
                </a:solidFill>
                <a:effectLst/>
                <a:latin typeface="+mn-lt"/>
                <a:ea typeface="+mn-ea"/>
                <a:cs typeface="+mn-cs"/>
              </a:rPr>
              <a:t> is a new way to enter text on your iPhone or iPad without using a keyboard. </a:t>
            </a:r>
            <a:r>
              <a:rPr lang="en-US" sz="1200" b="0" i="0" u="none" strike="noStrike" kern="1200" dirty="0" err="1" smtClean="0">
                <a:solidFill>
                  <a:schemeClr val="tx1"/>
                </a:solidFill>
                <a:effectLst/>
                <a:latin typeface="+mn-lt"/>
                <a:ea typeface="+mn-ea"/>
                <a:cs typeface="+mn-cs"/>
              </a:rPr>
              <a:t>Perkinput</a:t>
            </a:r>
            <a:r>
              <a:rPr lang="en-US" sz="1200" b="0" i="0" u="none" strike="noStrike" kern="1200" dirty="0" smtClean="0">
                <a:solidFill>
                  <a:schemeClr val="tx1"/>
                </a:solidFill>
                <a:effectLst/>
                <a:latin typeface="+mn-lt"/>
                <a:ea typeface="+mn-ea"/>
                <a:cs typeface="+mn-cs"/>
              </a:rPr>
              <a:t> is based on the Braille keyboard, where you simultaneously press down with the fingers that correspond to the dots for the letter you want to enter. Unlike the Braille keyboard, however, you enter text with just one hand. You tap the screen twice to enter one letter instead of pressing down with two hands at once. After you enter something in the </a:t>
            </a:r>
            <a:r>
              <a:rPr lang="en-US" sz="1200" b="0" i="0" u="none" strike="noStrike" kern="1200" dirty="0" err="1" smtClean="0">
                <a:solidFill>
                  <a:schemeClr val="tx1"/>
                </a:solidFill>
                <a:effectLst/>
                <a:latin typeface="+mn-lt"/>
                <a:ea typeface="+mn-ea"/>
                <a:cs typeface="+mn-cs"/>
              </a:rPr>
              <a:t>Perkinput</a:t>
            </a:r>
            <a:r>
              <a:rPr lang="en-US" sz="1200" b="0" i="0" u="none" strike="noStrike" kern="1200" dirty="0" smtClean="0">
                <a:solidFill>
                  <a:schemeClr val="tx1"/>
                </a:solidFill>
                <a:effectLst/>
                <a:latin typeface="+mn-lt"/>
                <a:ea typeface="+mn-ea"/>
                <a:cs typeface="+mn-cs"/>
              </a:rPr>
              <a:t> app, you can send that text in an email, a text message, or simply copy the text and paste it in any other application.</a:t>
            </a:r>
          </a:p>
          <a:p>
            <a:pPr latinLnBrk="1"/>
            <a:r>
              <a:rPr lang="zh-CN" altLang="en-US" sz="1200" b="0" i="0" u="none" strike="noStrike" kern="1200" dirty="0" smtClean="0">
                <a:solidFill>
                  <a:schemeClr val="tx1"/>
                </a:solidFill>
                <a:effectLst/>
                <a:latin typeface="+mn-lt"/>
                <a:ea typeface="+mn-ea"/>
                <a:cs typeface="+mn-cs"/>
              </a:rPr>
              <a:t>研究人员在一款为盲人设计的打字软件的基础上进行了改进，用户在打字的时候需要将触摸屏翻转向下，双手的食指、中指及无名指自动对应屏幕上的六个按键，而六个按键可以带来</a:t>
            </a:r>
            <a:r>
              <a:rPr lang="en-US" altLang="zh-CN" sz="1200" b="0" i="0" u="none" strike="noStrike" kern="1200" dirty="0" smtClean="0">
                <a:solidFill>
                  <a:schemeClr val="tx1"/>
                </a:solidFill>
                <a:effectLst/>
                <a:latin typeface="+mn-lt"/>
                <a:ea typeface="+mn-ea"/>
                <a:cs typeface="+mn-cs"/>
              </a:rPr>
              <a:t>63</a:t>
            </a:r>
            <a:r>
              <a:rPr lang="zh-CN" altLang="en-US" sz="1200" b="0" i="0" u="none" strike="noStrike" kern="1200" dirty="0" smtClean="0">
                <a:solidFill>
                  <a:schemeClr val="tx1"/>
                </a:solidFill>
                <a:effectLst/>
                <a:latin typeface="+mn-lt"/>
                <a:ea typeface="+mn-ea"/>
                <a:cs typeface="+mn-cs"/>
              </a:rPr>
              <a:t>种组合，足够应对英文的打字输入了，而</a:t>
            </a:r>
            <a:r>
              <a:rPr lang="zh-CN" altLang="en-US" sz="1200" b="0" i="0" u="none" strike="noStrike" kern="1200" dirty="0" smtClean="0">
                <a:solidFill>
                  <a:schemeClr val="tx1"/>
                </a:solidFill>
                <a:effectLst/>
                <a:latin typeface="+mn-lt"/>
                <a:ea typeface="+mn-ea"/>
                <a:cs typeface="+mn-cs"/>
                <a:hlinkClick r:id="rId3"/>
              </a:rPr>
              <a:t>手机</a:t>
            </a:r>
            <a:r>
              <a:rPr lang="zh-CN" altLang="en-US" sz="1200" b="0" i="0" u="none" strike="noStrike" kern="1200" dirty="0" smtClean="0">
                <a:solidFill>
                  <a:schemeClr val="tx1"/>
                </a:solidFill>
                <a:effectLst/>
                <a:latin typeface="+mn-lt"/>
                <a:ea typeface="+mn-ea"/>
                <a:cs typeface="+mn-cs"/>
              </a:rPr>
              <a:t>侧面的两个按键可以起到回车键和删除键的作用。</a:t>
            </a:r>
          </a:p>
          <a:p>
            <a:pPr latinLnBrk="1"/>
            <a:r>
              <a:rPr lang="zh-CN" altLang="en-US" sz="1200" b="0" i="0" u="none" strike="noStrike" kern="1200" dirty="0" smtClean="0">
                <a:solidFill>
                  <a:schemeClr val="tx1"/>
                </a:solidFill>
                <a:effectLst/>
                <a:latin typeface="+mn-lt"/>
                <a:ea typeface="+mn-ea"/>
                <a:cs typeface="+mn-cs"/>
              </a:rPr>
              <a:t>　　 据称，在熟练操作这款软件后，可以达到每分钟输入</a:t>
            </a:r>
            <a:r>
              <a:rPr lang="en-US" altLang="zh-CN" sz="1200" b="0" i="0" u="none" strike="noStrike" kern="1200" dirty="0" smtClean="0">
                <a:solidFill>
                  <a:schemeClr val="tx1"/>
                </a:solidFill>
                <a:effectLst/>
                <a:latin typeface="+mn-lt"/>
                <a:ea typeface="+mn-ea"/>
                <a:cs typeface="+mn-cs"/>
              </a:rPr>
              <a:t>32</a:t>
            </a:r>
            <a:r>
              <a:rPr lang="zh-CN" altLang="en-US" sz="1200" b="0" i="0" u="none" strike="noStrike" kern="1200" dirty="0" smtClean="0">
                <a:solidFill>
                  <a:schemeClr val="tx1"/>
                </a:solidFill>
                <a:effectLst/>
                <a:latin typeface="+mn-lt"/>
                <a:ea typeface="+mn-ea"/>
                <a:cs typeface="+mn-cs"/>
              </a:rPr>
              <a:t>个词的速度，输入准确率在</a:t>
            </a:r>
            <a:r>
              <a:rPr lang="en-US" altLang="zh-CN" sz="1200" b="0" i="0" u="none" strike="noStrike" kern="1200" dirty="0" smtClean="0">
                <a:solidFill>
                  <a:schemeClr val="tx1"/>
                </a:solidFill>
                <a:effectLst/>
                <a:latin typeface="+mn-lt"/>
                <a:ea typeface="+mn-ea"/>
                <a:cs typeface="+mn-cs"/>
              </a:rPr>
              <a:t>92%</a:t>
            </a:r>
            <a:r>
              <a:rPr lang="zh-CN" altLang="en-US" sz="1200" b="0" i="0" u="none" strike="noStrike" kern="1200" dirty="0" smtClean="0">
                <a:solidFill>
                  <a:schemeClr val="tx1"/>
                </a:solidFill>
                <a:effectLst/>
                <a:latin typeface="+mn-lt"/>
                <a:ea typeface="+mn-ea"/>
                <a:cs typeface="+mn-cs"/>
              </a:rPr>
              <a:t>以上。这款软件不仅适用于视力受损的人群，同样适用于普通人，比如开会想偷懒的时候，看着</a:t>
            </a:r>
            <a:r>
              <a:rPr lang="zh-CN" altLang="en-US" sz="1200" b="0" i="0" u="none" strike="noStrike" kern="1200" dirty="0" smtClean="0">
                <a:solidFill>
                  <a:schemeClr val="tx1"/>
                </a:solidFill>
                <a:effectLst/>
                <a:latin typeface="+mn-lt"/>
                <a:ea typeface="+mn-ea"/>
                <a:cs typeface="+mn-cs"/>
                <a:hlinkClick r:id="rId4"/>
              </a:rPr>
              <a:t>手机</a:t>
            </a:r>
            <a:r>
              <a:rPr lang="zh-CN" altLang="en-US" sz="1200" b="0" i="0" u="none" strike="noStrike" kern="1200" dirty="0" smtClean="0">
                <a:solidFill>
                  <a:schemeClr val="tx1"/>
                </a:solidFill>
                <a:effectLst/>
                <a:latin typeface="+mn-lt"/>
                <a:ea typeface="+mn-ea"/>
                <a:cs typeface="+mn-cs"/>
              </a:rPr>
              <a:t>发短信肯定不合适，有了它，在桌子下面盲打短信岂不是很爽？目前这款软件支持</a:t>
            </a:r>
            <a:r>
              <a:rPr lang="en-US" altLang="zh-CN" sz="1200" b="0" i="0" u="none" strike="noStrike" kern="1200" dirty="0" smtClean="0">
                <a:solidFill>
                  <a:schemeClr val="tx1"/>
                </a:solidFill>
                <a:effectLst/>
                <a:latin typeface="+mn-lt"/>
                <a:ea typeface="+mn-ea"/>
                <a:cs typeface="+mn-cs"/>
              </a:rPr>
              <a:t>iPad</a:t>
            </a:r>
            <a:r>
              <a:rPr lang="zh-CN" altLang="en-US" sz="1200" b="0" i="0" u="none" strike="noStrike" kern="1200" dirty="0" smtClean="0">
                <a:solidFill>
                  <a:schemeClr val="tx1"/>
                </a:solidFill>
                <a:effectLst/>
                <a:latin typeface="+mn-lt"/>
                <a:ea typeface="+mn-ea"/>
                <a:cs typeface="+mn-cs"/>
              </a:rPr>
              <a:t>和</a:t>
            </a:r>
            <a:r>
              <a:rPr lang="en-US" altLang="zh-CN" sz="1200" b="0" i="0" u="none" strike="noStrike" kern="1200" dirty="0" smtClean="0">
                <a:solidFill>
                  <a:schemeClr val="tx1"/>
                </a:solidFill>
                <a:effectLst/>
                <a:latin typeface="+mn-lt"/>
                <a:ea typeface="+mn-ea"/>
                <a:cs typeface="+mn-cs"/>
              </a:rPr>
              <a:t>iPhone</a:t>
            </a:r>
            <a:r>
              <a:rPr lang="zh-CN" altLang="en-US" sz="1200" b="0" i="0" u="none" strike="noStrike" kern="1200" dirty="0" smtClean="0">
                <a:solidFill>
                  <a:schemeClr val="tx1"/>
                </a:solidFill>
                <a:effectLst/>
                <a:latin typeface="+mn-lt"/>
                <a:ea typeface="+mn-ea"/>
                <a:cs typeface="+mn-cs"/>
              </a:rPr>
              <a:t>，研究人员正在开发支持其他平台的软件版本。</a:t>
            </a:r>
          </a:p>
          <a:p>
            <a:endParaRPr lang="en-US" sz="1200" b="0" i="0" u="none" strike="noStrike" kern="1200" dirty="0" smtClean="0">
              <a:solidFill>
                <a:schemeClr val="tx1"/>
              </a:solidFill>
              <a:effectLst/>
              <a:latin typeface="+mn-lt"/>
              <a:ea typeface="+mn-ea"/>
              <a:cs typeface="+mn-cs"/>
            </a:endParaRPr>
          </a:p>
          <a:p>
            <a:endParaRPr lang="en-US" dirty="0"/>
          </a:p>
        </p:txBody>
      </p:sp>
      <p:sp>
        <p:nvSpPr>
          <p:cNvPr id="4" name="灯片编号占位符 3"/>
          <p:cNvSpPr>
            <a:spLocks noGrp="1"/>
          </p:cNvSpPr>
          <p:nvPr>
            <p:ph type="sldNum" sz="quarter" idx="10"/>
          </p:nvPr>
        </p:nvSpPr>
        <p:spPr/>
        <p:txBody>
          <a:bodyPr/>
          <a:lstStyle/>
          <a:p>
            <a:fld id="{79B504C9-A449-4DFC-821B-2841C70D7394}" type="slidenum">
              <a:rPr lang="en-US" smtClean="0"/>
              <a:t>13</a:t>
            </a:fld>
            <a:endParaRPr lang="en-US"/>
          </a:p>
        </p:txBody>
      </p:sp>
    </p:spTree>
    <p:extLst>
      <p:ext uri="{BB962C8B-B14F-4D97-AF65-F5344CB8AC3E}">
        <p14:creationId xmlns:p14="http://schemas.microsoft.com/office/powerpoint/2010/main" val="36425474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u="none" strike="noStrike" kern="1200" dirty="0" smtClean="0">
                <a:solidFill>
                  <a:schemeClr val="tx1"/>
                </a:solidFill>
                <a:effectLst/>
                <a:latin typeface="+mn-lt"/>
                <a:ea typeface="+mn-ea"/>
                <a:cs typeface="+mn-cs"/>
              </a:rPr>
              <a:t>这款名为</a:t>
            </a:r>
            <a:r>
              <a:rPr lang="en-US" altLang="zh-CN" sz="1200" b="0" i="0" u="none" strike="noStrike" kern="1200" dirty="0" err="1" smtClean="0">
                <a:solidFill>
                  <a:schemeClr val="tx1"/>
                </a:solidFill>
                <a:effectLst/>
                <a:latin typeface="+mn-lt"/>
                <a:ea typeface="+mn-ea"/>
                <a:cs typeface="+mn-cs"/>
              </a:rPr>
              <a:t>OrbiTouch</a:t>
            </a:r>
            <a:r>
              <a:rPr lang="zh-CN" altLang="en-US" sz="1200" b="0" i="0" u="none" strike="noStrike" kern="1200" dirty="0" smtClean="0">
                <a:solidFill>
                  <a:schemeClr val="tx1"/>
                </a:solidFill>
                <a:effectLst/>
                <a:latin typeface="+mn-lt"/>
                <a:ea typeface="+mn-ea"/>
                <a:cs typeface="+mn-cs"/>
              </a:rPr>
              <a:t>的新型键盘就实现了键盘的无键化。它的外形非常古怪，主体由两个符合人体工学设计的掌托构成，每个掌托可以分别像八个方向推动，左边的掌托有红黄绿橙蓝五个方向，右边的掌托则在八个方向上排列有</a:t>
            </a:r>
            <a:r>
              <a:rPr lang="en-US" altLang="zh-CN" sz="1200" b="0" i="0" u="none" strike="noStrike" kern="1200" dirty="0" smtClean="0">
                <a:solidFill>
                  <a:schemeClr val="tx1"/>
                </a:solidFill>
                <a:effectLst/>
                <a:latin typeface="+mn-lt"/>
                <a:ea typeface="+mn-ea"/>
                <a:cs typeface="+mn-cs"/>
              </a:rPr>
              <a:t>26</a:t>
            </a:r>
            <a:r>
              <a:rPr lang="zh-CN" altLang="en-US" sz="1200" b="0" i="0" u="none" strike="noStrike" kern="1200" dirty="0" smtClean="0">
                <a:solidFill>
                  <a:schemeClr val="tx1"/>
                </a:solidFill>
                <a:effectLst/>
                <a:latin typeface="+mn-lt"/>
                <a:ea typeface="+mn-ea"/>
                <a:cs typeface="+mn-cs"/>
              </a:rPr>
              <a:t>个字母、</a:t>
            </a:r>
            <a:r>
              <a:rPr lang="en-US" altLang="zh-CN" sz="1200" b="0" i="0" u="none" strike="noStrike" kern="1200" dirty="0" smtClean="0">
                <a:solidFill>
                  <a:schemeClr val="tx1"/>
                </a:solidFill>
                <a:effectLst/>
                <a:latin typeface="+mn-lt"/>
                <a:ea typeface="+mn-ea"/>
                <a:cs typeface="+mn-cs"/>
              </a:rPr>
              <a:t>10</a:t>
            </a:r>
            <a:r>
              <a:rPr lang="zh-CN" altLang="en-US" sz="1200" b="0" i="0" u="none" strike="noStrike" kern="1200" dirty="0" smtClean="0">
                <a:solidFill>
                  <a:schemeClr val="tx1"/>
                </a:solidFill>
                <a:effectLst/>
                <a:latin typeface="+mn-lt"/>
                <a:ea typeface="+mn-ea"/>
                <a:cs typeface="+mn-cs"/>
              </a:rPr>
              <a:t>个阿拉伯数字以及一些常用的符号。这些符号每五个一组排列在四周，而且每组的符号都用红黄绿橙蓝来标注，这样，你的左手向某个颜色推动时候，右手同时向带有目标字母的方向推动就可以将字符输入进电脑了。这样一来由于无须单个手指的频繁活动，同时又能对手掌给于很好的支撑，就可以有效避免因为长时间敲击键盘带来的肢体重复性劳损。 </a:t>
            </a:r>
            <a:endParaRPr lang="en-US" altLang="zh-CN" sz="1200" b="0" i="0" u="none" strike="noStrike" kern="1200" dirty="0" smtClean="0">
              <a:solidFill>
                <a:schemeClr val="tx1"/>
              </a:solidFill>
              <a:effectLst/>
              <a:latin typeface="+mn-lt"/>
              <a:ea typeface="+mn-ea"/>
              <a:cs typeface="+mn-cs"/>
            </a:endParaRPr>
          </a:p>
          <a:p>
            <a:r>
              <a:rPr lang="zh-CN" altLang="en-US" sz="1200" b="0" i="0" u="none" strike="noStrike" kern="1200" dirty="0" smtClean="0">
                <a:solidFill>
                  <a:schemeClr val="tx1"/>
                </a:solidFill>
                <a:effectLst/>
                <a:latin typeface="+mn-lt"/>
                <a:ea typeface="+mn-ea"/>
                <a:cs typeface="+mn-cs"/>
              </a:rPr>
              <a:t>另外，该产品同时还内置有鼠标功能，让你不必移动双手就可以实现键盘和鼠标之间的切换</a:t>
            </a:r>
            <a:endParaRPr lang="en-US" altLang="zh-CN" sz="1200" b="0" i="0" u="none" strike="noStrike" kern="1200" dirty="0" smtClean="0">
              <a:solidFill>
                <a:schemeClr val="tx1"/>
              </a:solidFill>
              <a:effectLst/>
              <a:latin typeface="+mn-lt"/>
              <a:ea typeface="+mn-ea"/>
              <a:cs typeface="+mn-cs"/>
            </a:endParaRPr>
          </a:p>
          <a:p>
            <a:r>
              <a:rPr lang="en-US" dirty="0" smtClean="0"/>
              <a:t>https://www.orbitouch.com/</a:t>
            </a:r>
          </a:p>
        </p:txBody>
      </p:sp>
      <p:sp>
        <p:nvSpPr>
          <p:cNvPr id="4" name="灯片编号占位符 3"/>
          <p:cNvSpPr>
            <a:spLocks noGrp="1"/>
          </p:cNvSpPr>
          <p:nvPr>
            <p:ph type="sldNum" sz="quarter" idx="10"/>
          </p:nvPr>
        </p:nvSpPr>
        <p:spPr/>
        <p:txBody>
          <a:bodyPr/>
          <a:lstStyle/>
          <a:p>
            <a:fld id="{79B504C9-A449-4DFC-821B-2841C70D7394}" type="slidenum">
              <a:rPr lang="en-US" smtClean="0"/>
              <a:t>14</a:t>
            </a:fld>
            <a:endParaRPr lang="en-US"/>
          </a:p>
        </p:txBody>
      </p:sp>
    </p:spTree>
    <p:extLst>
      <p:ext uri="{BB962C8B-B14F-4D97-AF65-F5344CB8AC3E}">
        <p14:creationId xmlns:p14="http://schemas.microsoft.com/office/powerpoint/2010/main" val="20941358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smtClean="0"/>
              <a:t>The lift-off strategy has three</a:t>
            </a:r>
            <a:r>
              <a:rPr lang="en-US" baseline="0" dirty="0" smtClean="0"/>
              <a:t> steps: Users touch the surface and then see a cursor that they can drag to adjust its position; when they are satisfied, they lift their finger off the display to active</a:t>
            </a:r>
            <a:endParaRPr lang="en-US" dirty="0"/>
          </a:p>
        </p:txBody>
      </p:sp>
      <p:sp>
        <p:nvSpPr>
          <p:cNvPr id="4" name="灯片编号占位符 3"/>
          <p:cNvSpPr>
            <a:spLocks noGrp="1"/>
          </p:cNvSpPr>
          <p:nvPr>
            <p:ph type="sldNum" sz="quarter" idx="10"/>
          </p:nvPr>
        </p:nvSpPr>
        <p:spPr/>
        <p:txBody>
          <a:bodyPr/>
          <a:lstStyle/>
          <a:p>
            <a:fld id="{79B504C9-A449-4DFC-821B-2841C70D7394}" type="slidenum">
              <a:rPr lang="en-US" smtClean="0"/>
              <a:t>20</a:t>
            </a:fld>
            <a:endParaRPr lang="en-US"/>
          </a:p>
        </p:txBody>
      </p:sp>
    </p:spTree>
    <p:extLst>
      <p:ext uri="{BB962C8B-B14F-4D97-AF65-F5344CB8AC3E}">
        <p14:creationId xmlns:p14="http://schemas.microsoft.com/office/powerpoint/2010/main" val="19410127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In summary, the touchscreen and trackball are durable in public-access, shop-floor, and laboratory applications. The mouse, trackball, </a:t>
            </a:r>
            <a:r>
              <a:rPr lang="en-US" dirty="0" err="1" smtClean="0"/>
              <a:t>trackpoint</a:t>
            </a:r>
            <a:r>
              <a:rPr lang="en-US" dirty="0" smtClean="0"/>
              <a:t>, graphics tablet, and touchpad are effective for pixel-level pointing. Pens and styli are appreciated for drawing and handwriting, and simple gestures can be used to specify actions and quantify their parameters. Cursor jump keys remain attractive when there are a small number of targets. Joysticks are appealing for games or specialized navigation applications.</a:t>
            </a:r>
          </a:p>
          <a:p>
            <a:endParaRPr lang="en-US" dirty="0"/>
          </a:p>
        </p:txBody>
      </p:sp>
      <p:sp>
        <p:nvSpPr>
          <p:cNvPr id="4" name="灯片编号占位符 3"/>
          <p:cNvSpPr>
            <a:spLocks noGrp="1"/>
          </p:cNvSpPr>
          <p:nvPr>
            <p:ph type="sldNum" sz="quarter" idx="10"/>
          </p:nvPr>
        </p:nvSpPr>
        <p:spPr/>
        <p:txBody>
          <a:bodyPr/>
          <a:lstStyle/>
          <a:p>
            <a:fld id="{79B504C9-A449-4DFC-821B-2841C70D7394}" type="slidenum">
              <a:rPr lang="en-US" smtClean="0"/>
              <a:t>28</a:t>
            </a:fld>
            <a:endParaRPr lang="en-US"/>
          </a:p>
        </p:txBody>
      </p:sp>
    </p:spTree>
    <p:extLst>
      <p:ext uri="{BB962C8B-B14F-4D97-AF65-F5344CB8AC3E}">
        <p14:creationId xmlns:p14="http://schemas.microsoft.com/office/powerpoint/2010/main" val="28439273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smtClean="0"/>
              <a:t>How</a:t>
            </a:r>
            <a:r>
              <a:rPr lang="en-US" baseline="0" dirty="0" smtClean="0"/>
              <a:t> to design devices that produce smaller a and b:</a:t>
            </a:r>
          </a:p>
          <a:p>
            <a:pPr marL="228600" indent="-228600">
              <a:buAutoNum type="arabicPeriod"/>
            </a:pPr>
            <a:r>
              <a:rPr lang="en-US" baseline="0" dirty="0" smtClean="0"/>
              <a:t>Multi-scale pointing with zooming</a:t>
            </a:r>
          </a:p>
          <a:p>
            <a:pPr marL="228600" indent="-228600">
              <a:buAutoNum type="arabicPeriod"/>
            </a:pPr>
            <a:r>
              <a:rPr lang="en-US" baseline="0" dirty="0" smtClean="0"/>
              <a:t>2. Crossing-based interfaces</a:t>
            </a:r>
            <a:endParaRPr lang="en-US" dirty="0"/>
          </a:p>
        </p:txBody>
      </p:sp>
      <p:sp>
        <p:nvSpPr>
          <p:cNvPr id="4" name="灯片编号占位符 3"/>
          <p:cNvSpPr>
            <a:spLocks noGrp="1"/>
          </p:cNvSpPr>
          <p:nvPr>
            <p:ph type="sldNum" sz="quarter" idx="10"/>
          </p:nvPr>
        </p:nvSpPr>
        <p:spPr/>
        <p:txBody>
          <a:bodyPr/>
          <a:lstStyle/>
          <a:p>
            <a:fld id="{79B504C9-A449-4DFC-821B-2841C70D7394}" type="slidenum">
              <a:rPr lang="en-US" smtClean="0"/>
              <a:t>30</a:t>
            </a:fld>
            <a:endParaRPr lang="en-US"/>
          </a:p>
        </p:txBody>
      </p:sp>
    </p:spTree>
    <p:extLst>
      <p:ext uri="{BB962C8B-B14F-4D97-AF65-F5344CB8AC3E}">
        <p14:creationId xmlns:p14="http://schemas.microsoft.com/office/powerpoint/2010/main" val="23172480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7" name="Rectangle 6"/>
          <p:cNvSpPr/>
          <p:nvPr/>
        </p:nvSpPr>
        <p:spPr>
          <a:xfrm>
            <a:off x="2382" y="6459786"/>
            <a:ext cx="9141619" cy="3982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6600" spc="-50" baseline="0">
                <a:solidFill>
                  <a:schemeClr val="tx1">
                    <a:lumMod val="85000"/>
                    <a:lumOff val="15000"/>
                  </a:schemeClr>
                </a:solidFill>
              </a:defRPr>
            </a:lvl1pPr>
          </a:lstStyle>
          <a:p>
            <a:r>
              <a:rPr lang="zh-CN" altLang="en-US" dirty="0" smtClean="0"/>
              <a:t>单击此处编辑母版标题样式</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0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zh-CN" altLang="en-US" dirty="0" smtClean="0"/>
              <a:t>单击以编辑母版副标题样式</a:t>
            </a:r>
            <a:endParaRPr lang="en-US" dirty="0"/>
          </a:p>
        </p:txBody>
      </p:sp>
      <p:sp>
        <p:nvSpPr>
          <p:cNvPr id="4" name="Date Placeholder 3"/>
          <p:cNvSpPr>
            <a:spLocks noGrp="1"/>
          </p:cNvSpPr>
          <p:nvPr>
            <p:ph type="dt" sz="half" idx="10"/>
          </p:nvPr>
        </p:nvSpPr>
        <p:spPr/>
        <p:txBody>
          <a:bodyPr/>
          <a:lstStyle/>
          <a:p>
            <a:fld id="{B40AE804-9070-4912-A43A-FA90F5815462}" type="datetime1">
              <a:rPr lang="en-US" smtClean="0"/>
              <a:t>6/7/2018</a:t>
            </a:fld>
            <a:endParaRPr lang="en-US"/>
          </a:p>
        </p:txBody>
      </p:sp>
      <p:sp>
        <p:nvSpPr>
          <p:cNvPr id="5" name="Footer Placeholder 4"/>
          <p:cNvSpPr>
            <a:spLocks noGrp="1"/>
          </p:cNvSpPr>
          <p:nvPr>
            <p:ph type="ftr" sz="quarter" idx="11"/>
          </p:nvPr>
        </p:nvSpPr>
        <p:spPr/>
        <p:txBody>
          <a:bodyPr/>
          <a:lstStyle/>
          <a:p>
            <a:r>
              <a:rPr lang="en-US" altLang="zh-CN" dirty="0" smtClean="0"/>
              <a:t>Human-computer interaction</a:t>
            </a:r>
            <a:endParaRPr lang="en-US" dirty="0"/>
          </a:p>
        </p:txBody>
      </p:sp>
      <p:sp>
        <p:nvSpPr>
          <p:cNvPr id="6" name="Slide Number Placeholder 5"/>
          <p:cNvSpPr>
            <a:spLocks noGrp="1"/>
          </p:cNvSpPr>
          <p:nvPr>
            <p:ph type="sldNum" sz="quarter" idx="12"/>
          </p:nvPr>
        </p:nvSpPr>
        <p:spPr/>
        <p:txBody>
          <a:bodyPr/>
          <a:lstStyle/>
          <a:p>
            <a:fld id="{0E6D59EA-74EB-4426-9363-A4C6AA2DED66}"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8"/>
          <p:cNvSpPr/>
          <p:nvPr userDrawn="1"/>
        </p:nvSpPr>
        <p:spPr>
          <a:xfrm>
            <a:off x="0" y="6399630"/>
            <a:ext cx="9144001" cy="6599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0195312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03AA03DD-4076-4A20-B471-406A4504E128}" type="datetime1">
              <a:rPr lang="en-US" smtClean="0"/>
              <a:t>6/7/2018</a:t>
            </a:fld>
            <a:endParaRPr lang="en-US"/>
          </a:p>
        </p:txBody>
      </p:sp>
      <p:sp>
        <p:nvSpPr>
          <p:cNvPr id="5" name="Footer Placeholder 4"/>
          <p:cNvSpPr>
            <a:spLocks noGrp="1"/>
          </p:cNvSpPr>
          <p:nvPr>
            <p:ph type="ftr" sz="quarter" idx="11"/>
          </p:nvPr>
        </p:nvSpPr>
        <p:spPr/>
        <p:txBody>
          <a:bodyPr/>
          <a:lstStyle/>
          <a:p>
            <a:r>
              <a:rPr lang="en-US" smtClean="0"/>
              <a:t>Pattern recognition</a:t>
            </a:r>
            <a:endParaRPr lang="en-US"/>
          </a:p>
        </p:txBody>
      </p:sp>
      <p:sp>
        <p:nvSpPr>
          <p:cNvPr id="6" name="Slide Number Placeholder 5"/>
          <p:cNvSpPr>
            <a:spLocks noGrp="1"/>
          </p:cNvSpPr>
          <p:nvPr>
            <p:ph type="sldNum" sz="quarter" idx="12"/>
          </p:nvPr>
        </p:nvSpPr>
        <p:spPr/>
        <p:txBody>
          <a:bodyPr/>
          <a:lstStyle/>
          <a:p>
            <a:fld id="{0E6D59EA-74EB-4426-9363-A4C6AA2DED66}" type="slidenum">
              <a:rPr lang="en-US" smtClean="0"/>
              <a:t>‹#›</a:t>
            </a:fld>
            <a:endParaRPr lang="en-US"/>
          </a:p>
        </p:txBody>
      </p:sp>
    </p:spTree>
    <p:extLst>
      <p:ext uri="{BB962C8B-B14F-4D97-AF65-F5344CB8AC3E}">
        <p14:creationId xmlns:p14="http://schemas.microsoft.com/office/powerpoint/2010/main" val="37063377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D7608055-12C9-460D-A1E8-656BCCDB720F}" type="datetime1">
              <a:rPr lang="en-US" smtClean="0"/>
              <a:t>6/7/2018</a:t>
            </a:fld>
            <a:endParaRPr lang="en-US"/>
          </a:p>
        </p:txBody>
      </p:sp>
      <p:sp>
        <p:nvSpPr>
          <p:cNvPr id="5" name="Footer Placeholder 4"/>
          <p:cNvSpPr>
            <a:spLocks noGrp="1"/>
          </p:cNvSpPr>
          <p:nvPr>
            <p:ph type="ftr" sz="quarter" idx="11"/>
          </p:nvPr>
        </p:nvSpPr>
        <p:spPr/>
        <p:txBody>
          <a:bodyPr/>
          <a:lstStyle/>
          <a:p>
            <a:r>
              <a:rPr lang="en-US" smtClean="0"/>
              <a:t>Pattern recognition</a:t>
            </a:r>
            <a:endParaRPr lang="en-US"/>
          </a:p>
        </p:txBody>
      </p:sp>
      <p:sp>
        <p:nvSpPr>
          <p:cNvPr id="6" name="Slide Number Placeholder 5"/>
          <p:cNvSpPr>
            <a:spLocks noGrp="1"/>
          </p:cNvSpPr>
          <p:nvPr>
            <p:ph type="sldNum" sz="quarter" idx="12"/>
          </p:nvPr>
        </p:nvSpPr>
        <p:spPr/>
        <p:txBody>
          <a:bodyPr/>
          <a:lstStyle/>
          <a:p>
            <a:fld id="{0E6D59EA-74EB-4426-9363-A4C6AA2DED66}" type="slidenum">
              <a:rPr lang="en-US" smtClean="0"/>
              <a:t>‹#›</a:t>
            </a:fld>
            <a:endParaRPr lang="en-US"/>
          </a:p>
        </p:txBody>
      </p:sp>
    </p:spTree>
    <p:extLst>
      <p:ext uri="{BB962C8B-B14F-4D97-AF65-F5344CB8AC3E}">
        <p14:creationId xmlns:p14="http://schemas.microsoft.com/office/powerpoint/2010/main" val="299923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t>单击此处编辑母版标题样式</a:t>
            </a:r>
            <a:endParaRPr lang="en-US" dirty="0"/>
          </a:p>
        </p:txBody>
      </p:sp>
      <p:sp>
        <p:nvSpPr>
          <p:cNvPr id="3" name="Content Placeholder 2"/>
          <p:cNvSpPr>
            <a:spLocks noGrp="1"/>
          </p:cNvSpPr>
          <p:nvPr>
            <p:ph idx="1"/>
          </p:nvPr>
        </p:nvSpPr>
        <p:spPr/>
        <p:txBody>
          <a:bodyPr/>
          <a:lstStyle>
            <a:lvl2pPr>
              <a:defRPr>
                <a:latin typeface="Arial" panose="020B0604020202020204" pitchFamily="34" charset="0"/>
                <a:cs typeface="Arial" panose="020B0604020202020204" pitchFamily="34" charset="0"/>
              </a:defRPr>
            </a:lvl2pPr>
            <a:lvl3pPr>
              <a:defRPr sz="2000">
                <a:latin typeface="Times New Roman" panose="02020603050405020304" pitchFamily="18" charset="0"/>
                <a:cs typeface="Times New Roman" panose="02020603050405020304" pitchFamily="18" charset="0"/>
              </a:defRPr>
            </a:lvl3pPr>
            <a:lvl4pPr marL="900113" indent="-333375">
              <a:buClr>
                <a:schemeClr val="bg2">
                  <a:lumMod val="75000"/>
                </a:schemeClr>
              </a:buClr>
              <a:buSzPct val="90000"/>
              <a:buFont typeface="Wingdings" panose="05000000000000000000" pitchFamily="2" charset="2"/>
              <a:buChar char="Ø"/>
              <a:defRPr/>
            </a:lvl4pPr>
          </a:lstStyle>
          <a:p>
            <a:pPr lvl="0"/>
            <a:r>
              <a:rPr lang="zh-CN" altLang="en-US" dirty="0" smtClean="0"/>
              <a:t>编辑母版文本样式</a:t>
            </a:r>
          </a:p>
          <a:p>
            <a:pPr lvl="1"/>
            <a:r>
              <a:rPr lang="zh-CN" altLang="en-US" dirty="0" smtClean="0"/>
              <a:t>第二级</a:t>
            </a:r>
          </a:p>
          <a:p>
            <a:pPr lvl="3"/>
            <a:r>
              <a:rPr lang="zh-CN" altLang="en-US" dirty="0" smtClean="0"/>
              <a:t>第三级</a:t>
            </a:r>
          </a:p>
          <a:p>
            <a:pPr lvl="5"/>
            <a:r>
              <a:rPr lang="zh-CN" altLang="en-US" dirty="0" smtClean="0"/>
              <a:t>第四级</a:t>
            </a:r>
          </a:p>
          <a:p>
            <a:pPr lvl="6"/>
            <a:r>
              <a:rPr lang="zh-CN" altLang="en-US" dirty="0" smtClean="0"/>
              <a:t>第五级</a:t>
            </a:r>
            <a:endParaRPr lang="en-US" dirty="0"/>
          </a:p>
        </p:txBody>
      </p:sp>
      <p:sp>
        <p:nvSpPr>
          <p:cNvPr id="4" name="Date Placeholder 3"/>
          <p:cNvSpPr>
            <a:spLocks noGrp="1"/>
          </p:cNvSpPr>
          <p:nvPr>
            <p:ph type="dt" sz="half" idx="10"/>
          </p:nvPr>
        </p:nvSpPr>
        <p:spPr/>
        <p:txBody>
          <a:bodyPr/>
          <a:lstStyle/>
          <a:p>
            <a:fld id="{568E3CEA-F198-483E-B136-E6DE4D19DBBA}" type="datetime1">
              <a:rPr lang="en-US" smtClean="0"/>
              <a:t>6/7/2018</a:t>
            </a:fld>
            <a:endParaRPr lang="en-US"/>
          </a:p>
        </p:txBody>
      </p:sp>
      <p:sp>
        <p:nvSpPr>
          <p:cNvPr id="5" name="Footer Placeholder 4"/>
          <p:cNvSpPr>
            <a:spLocks noGrp="1"/>
          </p:cNvSpPr>
          <p:nvPr>
            <p:ph type="ftr" sz="quarter" idx="11"/>
          </p:nvPr>
        </p:nvSpPr>
        <p:spPr/>
        <p:txBody>
          <a:bodyPr/>
          <a:lstStyle/>
          <a:p>
            <a:r>
              <a:rPr lang="en-US" altLang="zh-CN" dirty="0" smtClean="0"/>
              <a:t>Human-computer interaction</a:t>
            </a:r>
            <a:endParaRPr lang="en-US" dirty="0"/>
          </a:p>
        </p:txBody>
      </p:sp>
      <p:sp>
        <p:nvSpPr>
          <p:cNvPr id="6" name="Slide Number Placeholder 5"/>
          <p:cNvSpPr>
            <a:spLocks noGrp="1"/>
          </p:cNvSpPr>
          <p:nvPr>
            <p:ph type="sldNum" sz="quarter" idx="12"/>
          </p:nvPr>
        </p:nvSpPr>
        <p:spPr/>
        <p:txBody>
          <a:bodyPr/>
          <a:lstStyle/>
          <a:p>
            <a:fld id="{0E6D59EA-74EB-4426-9363-A4C6AA2DED66}" type="slidenum">
              <a:rPr lang="en-US" smtClean="0"/>
              <a:t>‹#›</a:t>
            </a:fld>
            <a:endParaRPr lang="en-US"/>
          </a:p>
        </p:txBody>
      </p:sp>
    </p:spTree>
    <p:extLst>
      <p:ext uri="{BB962C8B-B14F-4D97-AF65-F5344CB8AC3E}">
        <p14:creationId xmlns:p14="http://schemas.microsoft.com/office/powerpoint/2010/main" val="327372792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编辑母版文本样式</a:t>
            </a:r>
          </a:p>
        </p:txBody>
      </p:sp>
      <p:sp>
        <p:nvSpPr>
          <p:cNvPr id="4" name="Date Placeholder 3"/>
          <p:cNvSpPr>
            <a:spLocks noGrp="1"/>
          </p:cNvSpPr>
          <p:nvPr>
            <p:ph type="dt" sz="half" idx="10"/>
          </p:nvPr>
        </p:nvSpPr>
        <p:spPr/>
        <p:txBody>
          <a:bodyPr/>
          <a:lstStyle/>
          <a:p>
            <a:fld id="{BF4CBDD1-7320-4ECF-A9AA-79E8433EB092}" type="datetime1">
              <a:rPr lang="en-US" smtClean="0"/>
              <a:t>6/7/2018</a:t>
            </a:fld>
            <a:endParaRPr lang="en-US"/>
          </a:p>
        </p:txBody>
      </p:sp>
      <p:sp>
        <p:nvSpPr>
          <p:cNvPr id="5" name="Footer Placeholder 4"/>
          <p:cNvSpPr>
            <a:spLocks noGrp="1"/>
          </p:cNvSpPr>
          <p:nvPr>
            <p:ph type="ftr" sz="quarter" idx="11"/>
          </p:nvPr>
        </p:nvSpPr>
        <p:spPr/>
        <p:txBody>
          <a:bodyPr/>
          <a:lstStyle/>
          <a:p>
            <a:r>
              <a:rPr lang="en-US" altLang="zh-CN" dirty="0" smtClean="0"/>
              <a:t>Human-computer interaction</a:t>
            </a:r>
            <a:endParaRPr lang="en-US" dirty="0"/>
          </a:p>
        </p:txBody>
      </p:sp>
      <p:sp>
        <p:nvSpPr>
          <p:cNvPr id="6" name="Slide Number Placeholder 5"/>
          <p:cNvSpPr>
            <a:spLocks noGrp="1"/>
          </p:cNvSpPr>
          <p:nvPr>
            <p:ph type="sldNum" sz="quarter" idx="12"/>
          </p:nvPr>
        </p:nvSpPr>
        <p:spPr/>
        <p:txBody>
          <a:bodyPr/>
          <a:lstStyle/>
          <a:p>
            <a:fld id="{0E6D59EA-74EB-4426-9363-A4C6AA2DED66}"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746718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198E7F7E-6272-499F-9883-ADBCE8F1C8E9}" type="datetime1">
              <a:rPr lang="en-US" smtClean="0"/>
              <a:t>6/7/2018</a:t>
            </a:fld>
            <a:endParaRPr lang="en-US"/>
          </a:p>
        </p:txBody>
      </p:sp>
      <p:sp>
        <p:nvSpPr>
          <p:cNvPr id="6" name="Footer Placeholder 5"/>
          <p:cNvSpPr>
            <a:spLocks noGrp="1"/>
          </p:cNvSpPr>
          <p:nvPr>
            <p:ph type="ftr" sz="quarter" idx="11"/>
          </p:nvPr>
        </p:nvSpPr>
        <p:spPr/>
        <p:txBody>
          <a:bodyPr/>
          <a:lstStyle/>
          <a:p>
            <a:r>
              <a:rPr lang="en-US" altLang="zh-CN" dirty="0" smtClean="0"/>
              <a:t>Human-computer interaction</a:t>
            </a:r>
            <a:endParaRPr lang="en-US" dirty="0"/>
          </a:p>
        </p:txBody>
      </p:sp>
      <p:sp>
        <p:nvSpPr>
          <p:cNvPr id="7" name="Slide Number Placeholder 6"/>
          <p:cNvSpPr>
            <a:spLocks noGrp="1"/>
          </p:cNvSpPr>
          <p:nvPr>
            <p:ph type="sldNum" sz="quarter" idx="12"/>
          </p:nvPr>
        </p:nvSpPr>
        <p:spPr/>
        <p:txBody>
          <a:bodyPr/>
          <a:lstStyle/>
          <a:p>
            <a:fld id="{0E6D59EA-74EB-4426-9363-A4C6AA2DED66}" type="slidenum">
              <a:rPr lang="en-US" smtClean="0"/>
              <a:t>‹#›</a:t>
            </a:fld>
            <a:endParaRPr lang="en-US"/>
          </a:p>
        </p:txBody>
      </p:sp>
    </p:spTree>
    <p:extLst>
      <p:ext uri="{BB962C8B-B14F-4D97-AF65-F5344CB8AC3E}">
        <p14:creationId xmlns:p14="http://schemas.microsoft.com/office/powerpoint/2010/main" val="360493283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4" name="Content Placeholder 3"/>
          <p:cNvSpPr>
            <a:spLocks noGrp="1"/>
          </p:cNvSpPr>
          <p:nvPr>
            <p:ph sz="half" idx="2"/>
          </p:nvPr>
        </p:nvSpPr>
        <p:spPr>
          <a:xfrm>
            <a:off x="822960" y="2582334"/>
            <a:ext cx="3703320" cy="3286760"/>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6" name="Content Placeholder 5"/>
          <p:cNvSpPr>
            <a:spLocks noGrp="1"/>
          </p:cNvSpPr>
          <p:nvPr>
            <p:ph sz="quarter" idx="4"/>
          </p:nvPr>
        </p:nvSpPr>
        <p:spPr>
          <a:xfrm>
            <a:off x="4663440" y="2582334"/>
            <a:ext cx="3703320" cy="3286760"/>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9F1315D9-3646-4477-8914-191D4F5FCA48}" type="datetime1">
              <a:rPr lang="en-US" smtClean="0"/>
              <a:t>6/7/2018</a:t>
            </a:fld>
            <a:endParaRPr lang="en-US"/>
          </a:p>
        </p:txBody>
      </p:sp>
      <p:sp>
        <p:nvSpPr>
          <p:cNvPr id="8" name="Footer Placeholder 7"/>
          <p:cNvSpPr>
            <a:spLocks noGrp="1"/>
          </p:cNvSpPr>
          <p:nvPr>
            <p:ph type="ftr" sz="quarter" idx="11"/>
          </p:nvPr>
        </p:nvSpPr>
        <p:spPr/>
        <p:txBody>
          <a:bodyPr/>
          <a:lstStyle/>
          <a:p>
            <a:r>
              <a:rPr lang="en-US" altLang="zh-CN" dirty="0" smtClean="0"/>
              <a:t>Human-computer interaction</a:t>
            </a:r>
            <a:endParaRPr lang="en-US" dirty="0"/>
          </a:p>
        </p:txBody>
      </p:sp>
      <p:sp>
        <p:nvSpPr>
          <p:cNvPr id="9" name="Slide Number Placeholder 8"/>
          <p:cNvSpPr>
            <a:spLocks noGrp="1"/>
          </p:cNvSpPr>
          <p:nvPr>
            <p:ph type="sldNum" sz="quarter" idx="12"/>
          </p:nvPr>
        </p:nvSpPr>
        <p:spPr/>
        <p:txBody>
          <a:bodyPr/>
          <a:lstStyle/>
          <a:p>
            <a:fld id="{0E6D59EA-74EB-4426-9363-A4C6AA2DED66}" type="slidenum">
              <a:rPr lang="en-US" smtClean="0"/>
              <a:t>‹#›</a:t>
            </a:fld>
            <a:endParaRPr lang="en-US"/>
          </a:p>
        </p:txBody>
      </p:sp>
    </p:spTree>
    <p:extLst>
      <p:ext uri="{BB962C8B-B14F-4D97-AF65-F5344CB8AC3E}">
        <p14:creationId xmlns:p14="http://schemas.microsoft.com/office/powerpoint/2010/main" val="215138232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28102107-2DCC-4A3F-B702-28FF5BE5EF3C}" type="datetime1">
              <a:rPr lang="en-US" smtClean="0"/>
              <a:t>6/7/2018</a:t>
            </a:fld>
            <a:endParaRPr lang="en-US"/>
          </a:p>
        </p:txBody>
      </p:sp>
      <p:sp>
        <p:nvSpPr>
          <p:cNvPr id="4" name="Footer Placeholder 3"/>
          <p:cNvSpPr>
            <a:spLocks noGrp="1"/>
          </p:cNvSpPr>
          <p:nvPr>
            <p:ph type="ftr" sz="quarter" idx="11"/>
          </p:nvPr>
        </p:nvSpPr>
        <p:spPr/>
        <p:txBody>
          <a:bodyPr/>
          <a:lstStyle/>
          <a:p>
            <a:r>
              <a:rPr lang="en-US" altLang="zh-CN" dirty="0" smtClean="0"/>
              <a:t>Human-computer interaction</a:t>
            </a:r>
            <a:endParaRPr lang="en-US" dirty="0"/>
          </a:p>
        </p:txBody>
      </p:sp>
      <p:sp>
        <p:nvSpPr>
          <p:cNvPr id="5" name="Slide Number Placeholder 4"/>
          <p:cNvSpPr>
            <a:spLocks noGrp="1"/>
          </p:cNvSpPr>
          <p:nvPr>
            <p:ph type="sldNum" sz="quarter" idx="12"/>
          </p:nvPr>
        </p:nvSpPr>
        <p:spPr/>
        <p:txBody>
          <a:bodyPr/>
          <a:lstStyle/>
          <a:p>
            <a:fld id="{0E6D59EA-74EB-4426-9363-A4C6AA2DED66}" type="slidenum">
              <a:rPr lang="en-US" smtClean="0"/>
              <a:t>‹#›</a:t>
            </a:fld>
            <a:endParaRPr lang="en-US"/>
          </a:p>
        </p:txBody>
      </p:sp>
    </p:spTree>
    <p:extLst>
      <p:ext uri="{BB962C8B-B14F-4D97-AF65-F5344CB8AC3E}">
        <p14:creationId xmlns:p14="http://schemas.microsoft.com/office/powerpoint/2010/main" val="3815469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19EA8D22-B7D2-4543-8CC7-2709FA70EED2}" type="datetime1">
              <a:rPr lang="en-US" smtClean="0"/>
              <a:t>6/7/2018</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smtClean="0"/>
              <a:t>Pattern recognition</a:t>
            </a:r>
            <a:endParaRPr lang="en-US"/>
          </a:p>
        </p:txBody>
      </p:sp>
      <p:sp>
        <p:nvSpPr>
          <p:cNvPr id="9" name="Slide Number Placeholder 8"/>
          <p:cNvSpPr>
            <a:spLocks noGrp="1"/>
          </p:cNvSpPr>
          <p:nvPr>
            <p:ph type="sldNum" sz="quarter" idx="12"/>
          </p:nvPr>
        </p:nvSpPr>
        <p:spPr/>
        <p:txBody>
          <a:bodyPr/>
          <a:lstStyle/>
          <a:p>
            <a:fld id="{0E6D59EA-74EB-4426-9363-A4C6AA2DED66}" type="slidenum">
              <a:rPr lang="en-US" smtClean="0"/>
              <a:t>‹#›</a:t>
            </a:fld>
            <a:endParaRPr lang="en-US"/>
          </a:p>
        </p:txBody>
      </p:sp>
    </p:spTree>
    <p:extLst>
      <p:ext uri="{BB962C8B-B14F-4D97-AF65-F5344CB8AC3E}">
        <p14:creationId xmlns:p14="http://schemas.microsoft.com/office/powerpoint/2010/main" val="3444415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编辑母版文本样式</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E01D5EF2-F232-42FD-8202-359126439DFA}" type="datetime1">
              <a:rPr lang="en-US" smtClean="0"/>
              <a:t>6/7/2018</a:t>
            </a:fld>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r>
              <a:rPr lang="en-US" smtClean="0"/>
              <a:t>Pattern recognition</a:t>
            </a:r>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0E6D59EA-74EB-4426-9363-A4C6AA2DED66}" type="slidenum">
              <a:rPr lang="en-US" smtClean="0"/>
              <a:t>‹#›</a:t>
            </a:fld>
            <a:endParaRPr lang="en-US"/>
          </a:p>
        </p:txBody>
      </p:sp>
    </p:spTree>
    <p:extLst>
      <p:ext uri="{BB962C8B-B14F-4D97-AF65-F5344CB8AC3E}">
        <p14:creationId xmlns:p14="http://schemas.microsoft.com/office/powerpoint/2010/main" val="1444426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编辑母版文本样式</a:t>
            </a:r>
          </a:p>
        </p:txBody>
      </p:sp>
      <p:sp>
        <p:nvSpPr>
          <p:cNvPr id="5" name="Date Placeholder 4"/>
          <p:cNvSpPr>
            <a:spLocks noGrp="1"/>
          </p:cNvSpPr>
          <p:nvPr>
            <p:ph type="dt" sz="half" idx="10"/>
          </p:nvPr>
        </p:nvSpPr>
        <p:spPr/>
        <p:txBody>
          <a:bodyPr/>
          <a:lstStyle/>
          <a:p>
            <a:fld id="{EE790881-1631-44BF-9266-24387BD5D6B5}" type="datetime1">
              <a:rPr lang="en-US" smtClean="0"/>
              <a:t>6/7/2018</a:t>
            </a:fld>
            <a:endParaRPr lang="en-US"/>
          </a:p>
        </p:txBody>
      </p:sp>
      <p:sp>
        <p:nvSpPr>
          <p:cNvPr id="6" name="Footer Placeholder 5"/>
          <p:cNvSpPr>
            <a:spLocks noGrp="1"/>
          </p:cNvSpPr>
          <p:nvPr>
            <p:ph type="ftr" sz="quarter" idx="11"/>
          </p:nvPr>
        </p:nvSpPr>
        <p:spPr/>
        <p:txBody>
          <a:bodyPr/>
          <a:lstStyle/>
          <a:p>
            <a:r>
              <a:rPr lang="en-US" smtClean="0"/>
              <a:t>Pattern recognition</a:t>
            </a:r>
            <a:endParaRPr lang="en-US"/>
          </a:p>
        </p:txBody>
      </p:sp>
      <p:sp>
        <p:nvSpPr>
          <p:cNvPr id="7" name="Slide Number Placeholder 6"/>
          <p:cNvSpPr>
            <a:spLocks noGrp="1"/>
          </p:cNvSpPr>
          <p:nvPr>
            <p:ph type="sldNum" sz="quarter" idx="12"/>
          </p:nvPr>
        </p:nvSpPr>
        <p:spPr/>
        <p:txBody>
          <a:bodyPr/>
          <a:lstStyle/>
          <a:p>
            <a:fld id="{0E6D59EA-74EB-4426-9363-A4C6AA2DED66}" type="slidenum">
              <a:rPr lang="en-US" smtClean="0"/>
              <a:t>‹#›</a:t>
            </a:fld>
            <a:endParaRPr lang="en-US"/>
          </a:p>
        </p:txBody>
      </p:sp>
    </p:spTree>
    <p:extLst>
      <p:ext uri="{BB962C8B-B14F-4D97-AF65-F5344CB8AC3E}">
        <p14:creationId xmlns:p14="http://schemas.microsoft.com/office/powerpoint/2010/main" val="3171231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59786"/>
            <a:ext cx="9144001" cy="3982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99630"/>
            <a:ext cx="9144001" cy="6599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587829" y="116785"/>
            <a:ext cx="8020594" cy="680047"/>
          </a:xfrm>
          <a:prstGeom prst="rect">
            <a:avLst/>
          </a:prstGeom>
        </p:spPr>
        <p:txBody>
          <a:bodyPr vert="horz" lIns="91440" tIns="45720" rIns="91440" bIns="45720" rtlCol="0" anchor="b">
            <a:normAutofit/>
          </a:bodyPr>
          <a:lstStyle/>
          <a:p>
            <a:r>
              <a:rPr lang="zh-CN" altLang="en-US" dirty="0" smtClean="0"/>
              <a:t>单击此处编辑母版标题样式</a:t>
            </a:r>
            <a:endParaRPr lang="en-US" dirty="0"/>
          </a:p>
        </p:txBody>
      </p:sp>
      <p:sp>
        <p:nvSpPr>
          <p:cNvPr id="3" name="Text Placeholder 2"/>
          <p:cNvSpPr>
            <a:spLocks noGrp="1"/>
          </p:cNvSpPr>
          <p:nvPr>
            <p:ph type="body" idx="1"/>
          </p:nvPr>
        </p:nvSpPr>
        <p:spPr>
          <a:xfrm>
            <a:off x="587829" y="856989"/>
            <a:ext cx="8020594" cy="5444238"/>
          </a:xfrm>
          <a:prstGeom prst="rect">
            <a:avLst/>
          </a:prstGeom>
        </p:spPr>
        <p:txBody>
          <a:bodyPr vert="horz" lIns="0" tIns="45720" rIns="0" bIns="45720" rtlCol="0">
            <a:normAutofit/>
          </a:bodyPr>
          <a:lstStyle/>
          <a:p>
            <a:pPr lvl="0"/>
            <a:r>
              <a:rPr lang="zh-CN" altLang="en-US" dirty="0" smtClean="0"/>
              <a:t>编辑母版文本样式</a:t>
            </a:r>
          </a:p>
          <a:p>
            <a:pPr lvl="1"/>
            <a:r>
              <a:rPr lang="zh-CN" altLang="en-US" dirty="0" smtClean="0"/>
              <a:t>第二级</a:t>
            </a:r>
          </a:p>
          <a:p>
            <a:pPr lvl="3"/>
            <a:r>
              <a:rPr lang="zh-CN" altLang="en-US" dirty="0" smtClean="0"/>
              <a:t>第三级</a:t>
            </a:r>
          </a:p>
          <a:p>
            <a:pPr lvl="4"/>
            <a:r>
              <a:rPr lang="zh-CN" altLang="en-US" dirty="0" smtClean="0"/>
              <a:t>第四级</a:t>
            </a:r>
          </a:p>
          <a:p>
            <a:pPr lvl="5"/>
            <a:r>
              <a:rPr lang="zh-CN" altLang="en-US" dirty="0" smtClean="0"/>
              <a:t>第五级</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48DFB841-6234-457D-A7AC-A693C06FBEC2}" type="datetime1">
              <a:rPr lang="en-US" smtClean="0"/>
              <a:t>6/7/2018</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altLang="zh-CN" dirty="0" smtClean="0"/>
              <a:t>Human-computer interaction</a:t>
            </a:r>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r>
              <a:rPr lang="en-US" dirty="0" smtClean="0"/>
              <a:t>Page </a:t>
            </a:r>
            <a:fld id="{0E6D59EA-74EB-4426-9363-A4C6AA2DED66}" type="slidenum">
              <a:rPr lang="en-US" smtClean="0"/>
              <a:pPr/>
              <a:t>‹#›</a:t>
            </a:fld>
            <a:endParaRPr lang="en-US" dirty="0"/>
          </a:p>
        </p:txBody>
      </p:sp>
      <p:cxnSp>
        <p:nvCxnSpPr>
          <p:cNvPr id="10" name="Straight Connector 9"/>
          <p:cNvCxnSpPr/>
          <p:nvPr/>
        </p:nvCxnSpPr>
        <p:spPr>
          <a:xfrm>
            <a:off x="587829" y="796832"/>
            <a:ext cx="8020594"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1973907"/>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iming>
    <p:tnLst>
      <p:par>
        <p:cTn id="1" dur="indefinite" restart="never" nodeType="tmRoot"/>
      </p:par>
    </p:tnLst>
  </p:timing>
  <p:hf hdr="0"/>
  <p:txStyles>
    <p:titleStyle>
      <a:lvl1pPr algn="l" defTabSz="914400" rtl="0" eaLnBrk="1" latinLnBrk="0" hangingPunct="1">
        <a:lnSpc>
          <a:spcPct val="85000"/>
        </a:lnSpc>
        <a:spcBef>
          <a:spcPct val="0"/>
        </a:spcBef>
        <a:buNone/>
        <a:defRPr sz="40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400" kern="1200">
          <a:solidFill>
            <a:schemeClr val="tx1">
              <a:lumMod val="75000"/>
              <a:lumOff val="25000"/>
            </a:schemeClr>
          </a:solidFill>
          <a:latin typeface="+mn-lt"/>
          <a:ea typeface="+mn-ea"/>
          <a:cs typeface="+mn-cs"/>
        </a:defRPr>
      </a:lvl1pPr>
      <a:lvl2pPr marL="531813" indent="-331788"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66928" indent="-182880" algn="l" defTabSz="914400" rtl="0" eaLnBrk="1" latinLnBrk="0" hangingPunct="1">
        <a:lnSpc>
          <a:spcPct val="90000"/>
        </a:lnSpc>
        <a:spcBef>
          <a:spcPts val="200"/>
        </a:spcBef>
        <a:spcAft>
          <a:spcPts val="400"/>
        </a:spcAft>
        <a:buClr>
          <a:schemeClr val="bg2">
            <a:lumMod val="75000"/>
          </a:schemeClr>
        </a:buClr>
        <a:buSzPct val="90000"/>
        <a:buFont typeface="Wingdings" panose="05000000000000000000" pitchFamily="2" charset="2"/>
        <a:buChar char="Ø"/>
        <a:defRPr sz="1800" kern="1200">
          <a:solidFill>
            <a:schemeClr val="tx1">
              <a:lumMod val="75000"/>
              <a:lumOff val="25000"/>
            </a:schemeClr>
          </a:solidFill>
          <a:latin typeface="Times New Roman" panose="02020603050405020304" pitchFamily="18" charset="0"/>
          <a:ea typeface="+mn-ea"/>
          <a:cs typeface="Times New Roman" panose="02020603050405020304" pitchFamily="18" charset="0"/>
        </a:defRPr>
      </a:lvl3pPr>
      <a:lvl4pPr marL="900113" indent="-333375" algn="l" defTabSz="914400" rtl="0" eaLnBrk="1" latinLnBrk="0" hangingPunct="1">
        <a:lnSpc>
          <a:spcPct val="90000"/>
        </a:lnSpc>
        <a:spcBef>
          <a:spcPts val="200"/>
        </a:spcBef>
        <a:spcAft>
          <a:spcPts val="400"/>
        </a:spcAft>
        <a:buClr>
          <a:schemeClr val="bg2">
            <a:lumMod val="75000"/>
          </a:schemeClr>
        </a:buClr>
        <a:buSzPct val="90000"/>
        <a:buFont typeface="Wingdings" panose="05000000000000000000" pitchFamily="2" charset="2"/>
        <a:buChar char="Ø"/>
        <a:defRPr sz="2000" kern="1200">
          <a:solidFill>
            <a:schemeClr val="tx1">
              <a:lumMod val="75000"/>
              <a:lumOff val="25000"/>
            </a:schemeClr>
          </a:solidFill>
          <a:latin typeface="Times New Roman" panose="02020603050405020304" pitchFamily="18" charset="0"/>
          <a:ea typeface="+mn-ea"/>
          <a:cs typeface="Times New Roman" panose="02020603050405020304" pitchFamily="18" charset="0"/>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g"/><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25.jpe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 Id="rId5" Type="http://schemas.openxmlformats.org/officeDocument/2006/relationships/image" Target="../media/image31.jpg"/><Relationship Id="rId4" Type="http://schemas.openxmlformats.org/officeDocument/2006/relationships/image" Target="../media/image3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4.jpg"/><Relationship Id="rId4" Type="http://schemas.openxmlformats.org/officeDocument/2006/relationships/image" Target="../media/image33.jp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2.xml"/><Relationship Id="rId5" Type="http://schemas.openxmlformats.org/officeDocument/2006/relationships/image" Target="../media/image38.emf"/><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5.jpg"/><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2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9.jpg"/></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jpeg"/><Relationship Id="rId7" Type="http://schemas.openxmlformats.org/officeDocument/2006/relationships/image" Target="../media/image61.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0.jpg"/><Relationship Id="rId11" Type="http://schemas.openxmlformats.org/officeDocument/2006/relationships/image" Target="../media/image65.jpg"/><Relationship Id="rId5" Type="http://schemas.openxmlformats.org/officeDocument/2006/relationships/image" Target="../media/image59.jpg"/><Relationship Id="rId10" Type="http://schemas.openxmlformats.org/officeDocument/2006/relationships/image" Target="../media/image64.jpg"/><Relationship Id="rId4" Type="http://schemas.openxmlformats.org/officeDocument/2006/relationships/image" Target="../media/image58.gif"/><Relationship Id="rId9" Type="http://schemas.openxmlformats.org/officeDocument/2006/relationships/image" Target="../media/image63.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70.jpg"/><Relationship Id="rId5" Type="http://schemas.openxmlformats.org/officeDocument/2006/relationships/image" Target="../media/image69.jpeg"/><Relationship Id="rId4" Type="http://schemas.openxmlformats.org/officeDocument/2006/relationships/image" Target="../media/image68.jpg"/></Relationships>
</file>

<file path=ppt/slides/_rels/slide3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74.jpg"/><Relationship Id="rId4" Type="http://schemas.openxmlformats.org/officeDocument/2006/relationships/image" Target="../media/image73.jpeg"/></Relationships>
</file>

<file path=ppt/slides/_rels/slide3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5.wdp"/><Relationship Id="rId3" Type="http://schemas.openxmlformats.org/officeDocument/2006/relationships/image" Target="../media/image77.png"/><Relationship Id="rId7" Type="http://schemas.openxmlformats.org/officeDocument/2006/relationships/image" Target="../media/image79.png"/><Relationship Id="rId12" Type="http://schemas.openxmlformats.org/officeDocument/2006/relationships/image" Target="../media/image82.png"/><Relationship Id="rId2" Type="http://schemas.openxmlformats.org/officeDocument/2006/relationships/image" Target="../media/image76.gif"/><Relationship Id="rId1" Type="http://schemas.openxmlformats.org/officeDocument/2006/relationships/slideLayout" Target="../slideLayouts/slideLayout2.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78.png"/><Relationship Id="rId10" Type="http://schemas.openxmlformats.org/officeDocument/2006/relationships/image" Target="../media/image81.png"/><Relationship Id="rId4" Type="http://schemas.microsoft.com/office/2007/relationships/hdphoto" Target="../media/hdphoto1.wdp"/><Relationship Id="rId9" Type="http://schemas.openxmlformats.org/officeDocument/2006/relationships/image" Target="../media/image80.png"/></Relationships>
</file>

<file path=ppt/slides/_rels/slide3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g"/></Relationships>
</file>

<file path=ppt/slides/_rels/slide4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6.jpeg"/><Relationship Id="rId7" Type="http://schemas.openxmlformats.org/officeDocument/2006/relationships/image" Target="../media/image90.gi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89.jpg"/><Relationship Id="rId5" Type="http://schemas.openxmlformats.org/officeDocument/2006/relationships/image" Target="../media/image88.jpeg"/><Relationship Id="rId4" Type="http://schemas.openxmlformats.org/officeDocument/2006/relationships/image" Target="../media/image87.jpe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en-US" altLang="zh-CN" dirty="0" smtClean="0"/>
              <a:t>Devices</a:t>
            </a:r>
            <a:endParaRPr lang="en-US" dirty="0"/>
          </a:p>
        </p:txBody>
      </p:sp>
      <p:sp>
        <p:nvSpPr>
          <p:cNvPr id="3" name="副标题 2"/>
          <p:cNvSpPr>
            <a:spLocks noGrp="1"/>
          </p:cNvSpPr>
          <p:nvPr>
            <p:ph type="subTitle" idx="1"/>
          </p:nvPr>
        </p:nvSpPr>
        <p:spPr>
          <a:xfrm>
            <a:off x="825038" y="4455620"/>
            <a:ext cx="7543800" cy="1495013"/>
          </a:xfrm>
        </p:spPr>
        <p:txBody>
          <a:bodyPr/>
          <a:lstStyle/>
          <a:p>
            <a:r>
              <a:rPr lang="en-US" dirty="0" smtClean="0"/>
              <a:t>Ying </a:t>
            </a:r>
            <a:r>
              <a:rPr lang="en-US" dirty="0" err="1" smtClean="0"/>
              <a:t>shen</a:t>
            </a:r>
            <a:endParaRPr lang="en-US" dirty="0" smtClean="0"/>
          </a:p>
          <a:p>
            <a:r>
              <a:rPr lang="en-US" dirty="0" err="1" smtClean="0"/>
              <a:t>Sse</a:t>
            </a:r>
            <a:r>
              <a:rPr lang="en-US" dirty="0" smtClean="0"/>
              <a:t>, </a:t>
            </a:r>
            <a:r>
              <a:rPr lang="en-US" dirty="0" err="1" smtClean="0"/>
              <a:t>tongji</a:t>
            </a:r>
            <a:r>
              <a:rPr lang="en-US" dirty="0" smtClean="0"/>
              <a:t> university</a:t>
            </a:r>
          </a:p>
          <a:p>
            <a:r>
              <a:rPr lang="en-US" smtClean="0"/>
              <a:t>Jan. </a:t>
            </a:r>
            <a:r>
              <a:rPr lang="en-US" dirty="0" smtClean="0"/>
              <a:t>2018</a:t>
            </a:r>
            <a:endParaRPr lang="en-US" dirty="0"/>
          </a:p>
        </p:txBody>
      </p:sp>
    </p:spTree>
    <p:extLst>
      <p:ext uri="{BB962C8B-B14F-4D97-AF65-F5344CB8AC3E}">
        <p14:creationId xmlns:p14="http://schemas.microsoft.com/office/powerpoint/2010/main" val="17605519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en-US" dirty="0"/>
              <a:t>Keyboards and keypads</a:t>
            </a:r>
            <a:endParaRPr lang="en-US" dirty="0"/>
          </a:p>
        </p:txBody>
      </p:sp>
      <p:sp>
        <p:nvSpPr>
          <p:cNvPr id="3" name="内容占位符 2"/>
          <p:cNvSpPr>
            <a:spLocks noGrp="1"/>
          </p:cNvSpPr>
          <p:nvPr>
            <p:ph idx="1"/>
          </p:nvPr>
        </p:nvSpPr>
        <p:spPr/>
        <p:txBody>
          <a:bodyPr/>
          <a:lstStyle/>
          <a:p>
            <a:r>
              <a:rPr lang="en-US" dirty="0" smtClean="0"/>
              <a:t>The keyboard is the primary mode of text entry</a:t>
            </a:r>
          </a:p>
          <a:p>
            <a:r>
              <a:rPr lang="en-US" dirty="0" smtClean="0"/>
              <a:t>Despite having received much criticism over the years, the keyboard is very successful and still represents the most efficient text-entry mechanism</a:t>
            </a:r>
            <a:endParaRPr lang="en-US" dirty="0"/>
          </a:p>
        </p:txBody>
      </p:sp>
      <p:sp>
        <p:nvSpPr>
          <p:cNvPr id="4" name="日期占位符 3"/>
          <p:cNvSpPr>
            <a:spLocks noGrp="1"/>
          </p:cNvSpPr>
          <p:nvPr>
            <p:ph type="dt" sz="half" idx="10"/>
          </p:nvPr>
        </p:nvSpPr>
        <p:spPr/>
        <p:txBody>
          <a:bodyPr/>
          <a:lstStyle/>
          <a:p>
            <a:fld id="{568E3CEA-F198-483E-B136-E6DE4D19DBBA}" type="datetime1">
              <a:rPr lang="en-US" smtClean="0"/>
              <a:t>6/7/2018</a:t>
            </a:fld>
            <a:endParaRPr lang="en-US"/>
          </a:p>
        </p:txBody>
      </p:sp>
      <p:sp>
        <p:nvSpPr>
          <p:cNvPr id="5" name="页脚占位符 4"/>
          <p:cNvSpPr>
            <a:spLocks noGrp="1"/>
          </p:cNvSpPr>
          <p:nvPr>
            <p:ph type="ftr" sz="quarter" idx="11"/>
          </p:nvPr>
        </p:nvSpPr>
        <p:spPr/>
        <p:txBody>
          <a:bodyPr/>
          <a:lstStyle/>
          <a:p>
            <a:r>
              <a:rPr lang="en-US" altLang="zh-CN" smtClean="0"/>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10</a:t>
            </a:fld>
            <a:endParaRPr lang="en-US"/>
          </a:p>
        </p:txBody>
      </p:sp>
      <p:pic>
        <p:nvPicPr>
          <p:cNvPr id="9" name="图片 8"/>
          <p:cNvPicPr>
            <a:picLocks noChangeAspect="1"/>
          </p:cNvPicPr>
          <p:nvPr/>
        </p:nvPicPr>
        <p:blipFill rotWithShape="1">
          <a:blip r:embed="rId2">
            <a:extLst>
              <a:ext uri="{28A0092B-C50C-407E-A947-70E740481C1C}">
                <a14:useLocalDpi xmlns:a14="http://schemas.microsoft.com/office/drawing/2010/main" val="0"/>
              </a:ext>
            </a:extLst>
          </a:blip>
          <a:srcRect l="1758" t="28364" r="2726" b="28728"/>
          <a:stretch/>
        </p:blipFill>
        <p:spPr>
          <a:xfrm>
            <a:off x="822961" y="3670456"/>
            <a:ext cx="3886405" cy="1745923"/>
          </a:xfrm>
          <a:prstGeom prst="rect">
            <a:avLst/>
          </a:prstGeom>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5332" y="3488124"/>
            <a:ext cx="2571007" cy="1928255"/>
          </a:xfrm>
          <a:prstGeom prst="rect">
            <a:avLst/>
          </a:prstGeom>
        </p:spPr>
      </p:pic>
    </p:spTree>
    <p:extLst>
      <p:ext uri="{BB962C8B-B14F-4D97-AF65-F5344CB8AC3E}">
        <p14:creationId xmlns:p14="http://schemas.microsoft.com/office/powerpoint/2010/main" val="19076137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en-US" dirty="0" smtClean="0"/>
              <a:t>Keyboard layouts</a:t>
            </a:r>
            <a:endParaRPr lang="en-US" dirty="0"/>
          </a:p>
        </p:txBody>
      </p:sp>
      <p:pic>
        <p:nvPicPr>
          <p:cNvPr id="9" name="内容占位符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9869" y="1130154"/>
            <a:ext cx="5115300" cy="1705099"/>
          </a:xfrm>
        </p:spPr>
      </p:pic>
      <p:sp>
        <p:nvSpPr>
          <p:cNvPr id="4" name="日期占位符 3"/>
          <p:cNvSpPr>
            <a:spLocks noGrp="1"/>
          </p:cNvSpPr>
          <p:nvPr>
            <p:ph type="dt" sz="half" idx="10"/>
          </p:nvPr>
        </p:nvSpPr>
        <p:spPr/>
        <p:txBody>
          <a:bodyPr/>
          <a:lstStyle/>
          <a:p>
            <a:fld id="{568E3CEA-F198-483E-B136-E6DE4D19DBBA}" type="datetime1">
              <a:rPr lang="en-US" smtClean="0"/>
              <a:t>6/7/2018</a:t>
            </a:fld>
            <a:endParaRPr lang="en-US"/>
          </a:p>
        </p:txBody>
      </p:sp>
      <p:sp>
        <p:nvSpPr>
          <p:cNvPr id="5" name="页脚占位符 4"/>
          <p:cNvSpPr>
            <a:spLocks noGrp="1"/>
          </p:cNvSpPr>
          <p:nvPr>
            <p:ph type="ftr" sz="quarter" idx="11"/>
          </p:nvPr>
        </p:nvSpPr>
        <p:spPr/>
        <p:txBody>
          <a:bodyPr/>
          <a:lstStyle/>
          <a:p>
            <a:r>
              <a:rPr lang="en-US" altLang="zh-CN" smtClean="0"/>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11</a:t>
            </a:fld>
            <a:endParaRPr lang="en-US"/>
          </a:p>
        </p:txBody>
      </p:sp>
      <p:pic>
        <p:nvPicPr>
          <p:cNvPr id="13" name="图片 12"/>
          <p:cNvPicPr>
            <a:picLocks noChangeAspect="1"/>
          </p:cNvPicPr>
          <p:nvPr/>
        </p:nvPicPr>
        <p:blipFill>
          <a:blip r:embed="rId4"/>
          <a:stretch>
            <a:fillRect/>
          </a:stretch>
        </p:blipFill>
        <p:spPr>
          <a:xfrm>
            <a:off x="389870" y="3078561"/>
            <a:ext cx="5115300" cy="1705100"/>
          </a:xfrm>
          <a:prstGeom prst="rect">
            <a:avLst/>
          </a:prstGeom>
        </p:spPr>
      </p:pic>
      <p:sp>
        <p:nvSpPr>
          <p:cNvPr id="15" name="矩形 14"/>
          <p:cNvSpPr/>
          <p:nvPr/>
        </p:nvSpPr>
        <p:spPr>
          <a:xfrm>
            <a:off x="5563149" y="3700278"/>
            <a:ext cx="3045274" cy="461665"/>
          </a:xfrm>
          <a:prstGeom prst="rect">
            <a:avLst/>
          </a:prstGeom>
        </p:spPr>
        <p:txBody>
          <a:bodyPr wrap="square">
            <a:spAutoFit/>
          </a:bodyPr>
          <a:lstStyle/>
          <a:p>
            <a:r>
              <a:rPr lang="en-US" sz="2400" dirty="0"/>
              <a:t>Dvorak </a:t>
            </a:r>
            <a:r>
              <a:rPr lang="en-US" sz="2400" dirty="0" smtClean="0"/>
              <a:t>Keyboard</a:t>
            </a:r>
            <a:endParaRPr lang="en-US" sz="2400" dirty="0"/>
          </a:p>
        </p:txBody>
      </p:sp>
      <p:sp>
        <p:nvSpPr>
          <p:cNvPr id="16" name="矩形 15"/>
          <p:cNvSpPr/>
          <p:nvPr/>
        </p:nvSpPr>
        <p:spPr>
          <a:xfrm>
            <a:off x="5563149" y="1734622"/>
            <a:ext cx="3165215" cy="461665"/>
          </a:xfrm>
          <a:prstGeom prst="rect">
            <a:avLst/>
          </a:prstGeom>
        </p:spPr>
        <p:txBody>
          <a:bodyPr wrap="square">
            <a:spAutoFit/>
          </a:bodyPr>
          <a:lstStyle/>
          <a:p>
            <a:r>
              <a:rPr lang="en-US" sz="2400" dirty="0" smtClean="0"/>
              <a:t>QWERTY Keyboard</a:t>
            </a:r>
            <a:endParaRPr lang="en-US" sz="2400" dirty="0"/>
          </a:p>
        </p:txBody>
      </p:sp>
      <p:pic>
        <p:nvPicPr>
          <p:cNvPr id="17" name="图片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9869" y="5026969"/>
            <a:ext cx="5276850" cy="1666875"/>
          </a:xfrm>
          <a:prstGeom prst="rect">
            <a:avLst/>
          </a:prstGeom>
        </p:spPr>
      </p:pic>
      <p:sp>
        <p:nvSpPr>
          <p:cNvPr id="18" name="矩形 17"/>
          <p:cNvSpPr/>
          <p:nvPr/>
        </p:nvSpPr>
        <p:spPr>
          <a:xfrm>
            <a:off x="5666719" y="5565608"/>
            <a:ext cx="2941704" cy="461665"/>
          </a:xfrm>
          <a:prstGeom prst="rect">
            <a:avLst/>
          </a:prstGeom>
        </p:spPr>
        <p:txBody>
          <a:bodyPr wrap="square">
            <a:spAutoFit/>
          </a:bodyPr>
          <a:lstStyle/>
          <a:p>
            <a:r>
              <a:rPr lang="en-US" sz="2400" dirty="0" smtClean="0"/>
              <a:t>QWPR Keyboard</a:t>
            </a:r>
            <a:endParaRPr lang="en-US" sz="2400" dirty="0"/>
          </a:p>
        </p:txBody>
      </p:sp>
    </p:spTree>
    <p:extLst>
      <p:ext uri="{BB962C8B-B14F-4D97-AF65-F5344CB8AC3E}">
        <p14:creationId xmlns:p14="http://schemas.microsoft.com/office/powerpoint/2010/main" val="340711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en-US" dirty="0"/>
              <a:t>Keyboard layouts</a:t>
            </a:r>
            <a:endParaRPr lang="en-US" dirty="0"/>
          </a:p>
        </p:txBody>
      </p:sp>
      <p:sp>
        <p:nvSpPr>
          <p:cNvPr id="4" name="日期占位符 3"/>
          <p:cNvSpPr>
            <a:spLocks noGrp="1"/>
          </p:cNvSpPr>
          <p:nvPr>
            <p:ph type="dt" sz="half" idx="10"/>
          </p:nvPr>
        </p:nvSpPr>
        <p:spPr/>
        <p:txBody>
          <a:bodyPr/>
          <a:lstStyle/>
          <a:p>
            <a:fld id="{568E3CEA-F198-483E-B136-E6DE4D19DBBA}" type="datetime1">
              <a:rPr lang="en-US" smtClean="0"/>
              <a:t>6/7/2018</a:t>
            </a:fld>
            <a:endParaRPr lang="en-US"/>
          </a:p>
        </p:txBody>
      </p:sp>
      <p:sp>
        <p:nvSpPr>
          <p:cNvPr id="5" name="页脚占位符 4"/>
          <p:cNvSpPr>
            <a:spLocks noGrp="1"/>
          </p:cNvSpPr>
          <p:nvPr>
            <p:ph type="ftr" sz="quarter" idx="11"/>
          </p:nvPr>
        </p:nvSpPr>
        <p:spPr/>
        <p:txBody>
          <a:bodyPr/>
          <a:lstStyle/>
          <a:p>
            <a:r>
              <a:rPr lang="en-US" altLang="zh-CN" smtClean="0"/>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12</a:t>
            </a:fld>
            <a:endParaRPr lang="en-US"/>
          </a:p>
        </p:txBody>
      </p:sp>
      <p:sp>
        <p:nvSpPr>
          <p:cNvPr id="12" name="内容占位符 11"/>
          <p:cNvSpPr>
            <a:spLocks noGrp="1"/>
          </p:cNvSpPr>
          <p:nvPr>
            <p:ph idx="1"/>
          </p:nvPr>
        </p:nvSpPr>
        <p:spPr/>
        <p:txBody>
          <a:bodyPr/>
          <a:lstStyle/>
          <a:p>
            <a:r>
              <a:rPr lang="en-US" altLang="zh-CN" dirty="0" smtClean="0"/>
              <a:t>Number pads</a:t>
            </a:r>
          </a:p>
          <a:p>
            <a:endParaRPr lang="en-US" dirty="0"/>
          </a:p>
          <a:p>
            <a:endParaRPr lang="en-US" dirty="0" smtClean="0"/>
          </a:p>
          <a:p>
            <a:endParaRPr lang="en-US" sz="3200" dirty="0"/>
          </a:p>
          <a:p>
            <a:endParaRPr lang="en-US" sz="2800" dirty="0" smtClean="0"/>
          </a:p>
          <a:p>
            <a:r>
              <a:rPr lang="en-US" dirty="0" smtClean="0"/>
              <a:t>Ergonomic keyboard</a:t>
            </a:r>
            <a:endParaRPr lang="en-US" dirty="0"/>
          </a:p>
        </p:txBody>
      </p:sp>
      <p:pic>
        <p:nvPicPr>
          <p:cNvPr id="13" name="内容占位符 8"/>
          <p:cNvPicPr>
            <a:picLocks noChangeAspect="1"/>
          </p:cNvPicPr>
          <p:nvPr/>
        </p:nvPicPr>
        <p:blipFill rotWithShape="1">
          <a:blip r:embed="rId3" cstate="print">
            <a:extLst>
              <a:ext uri="{28A0092B-C50C-407E-A947-70E740481C1C}">
                <a14:useLocalDpi xmlns:a14="http://schemas.microsoft.com/office/drawing/2010/main" val="0"/>
              </a:ext>
            </a:extLst>
          </a:blip>
          <a:srcRect r="11079"/>
          <a:stretch/>
        </p:blipFill>
        <p:spPr>
          <a:xfrm>
            <a:off x="1335692" y="1263538"/>
            <a:ext cx="1960598" cy="2200863"/>
          </a:xfrm>
          <a:prstGeom prst="rect">
            <a:avLst/>
          </a:prstGeom>
        </p:spPr>
      </p:pic>
      <p:pic>
        <p:nvPicPr>
          <p:cNvPr id="14" name="图片 13"/>
          <p:cNvPicPr>
            <a:picLocks noChangeAspect="1"/>
          </p:cNvPicPr>
          <p:nvPr/>
        </p:nvPicPr>
        <p:blipFill rotWithShape="1">
          <a:blip r:embed="rId4">
            <a:extLst>
              <a:ext uri="{28A0092B-C50C-407E-A947-70E740481C1C}">
                <a14:useLocalDpi xmlns:a14="http://schemas.microsoft.com/office/drawing/2010/main" val="0"/>
              </a:ext>
            </a:extLst>
          </a:blip>
          <a:srcRect l="10387" t="33182" r="29694" b="2563"/>
          <a:stretch/>
        </p:blipFill>
        <p:spPr>
          <a:xfrm>
            <a:off x="4821848" y="1366443"/>
            <a:ext cx="2782287" cy="1995051"/>
          </a:xfrm>
          <a:prstGeom prst="rect">
            <a:avLst/>
          </a:prstGeom>
        </p:spPr>
      </p:pic>
      <p:pic>
        <p:nvPicPr>
          <p:cNvPr id="17" name="图片 16"/>
          <p:cNvPicPr>
            <a:picLocks noChangeAspect="1"/>
          </p:cNvPicPr>
          <p:nvPr/>
        </p:nvPicPr>
        <p:blipFill rotWithShape="1">
          <a:blip r:embed="rId5">
            <a:extLst>
              <a:ext uri="{28A0092B-C50C-407E-A947-70E740481C1C}">
                <a14:useLocalDpi xmlns:a14="http://schemas.microsoft.com/office/drawing/2010/main" val="0"/>
              </a:ext>
            </a:extLst>
          </a:blip>
          <a:srcRect l="2524" t="13578" r="2173" b="13345"/>
          <a:stretch/>
        </p:blipFill>
        <p:spPr>
          <a:xfrm>
            <a:off x="587829" y="3990942"/>
            <a:ext cx="4164211" cy="2394803"/>
          </a:xfrm>
          <a:prstGeom prst="rect">
            <a:avLst/>
          </a:prstGeom>
        </p:spPr>
      </p:pic>
      <p:pic>
        <p:nvPicPr>
          <p:cNvPr id="20" name="图片 19"/>
          <p:cNvPicPr>
            <a:picLocks noChangeAspect="1"/>
          </p:cNvPicPr>
          <p:nvPr/>
        </p:nvPicPr>
        <p:blipFill>
          <a:blip r:embed="rId6"/>
          <a:stretch>
            <a:fillRect/>
          </a:stretch>
        </p:blipFill>
        <p:spPr>
          <a:xfrm>
            <a:off x="4802812" y="4089081"/>
            <a:ext cx="3726046" cy="2212146"/>
          </a:xfrm>
          <a:prstGeom prst="rect">
            <a:avLst/>
          </a:prstGeom>
        </p:spPr>
      </p:pic>
    </p:spTree>
    <p:extLst>
      <p:ext uri="{BB962C8B-B14F-4D97-AF65-F5344CB8AC3E}">
        <p14:creationId xmlns:p14="http://schemas.microsoft.com/office/powerpoint/2010/main" val="1898522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en-US" dirty="0"/>
              <a:t>Accessible “keyboard”</a:t>
            </a:r>
            <a:endParaRPr lang="en-US" dirty="0"/>
          </a:p>
        </p:txBody>
      </p:sp>
      <p:sp>
        <p:nvSpPr>
          <p:cNvPr id="3" name="内容占位符 2"/>
          <p:cNvSpPr>
            <a:spLocks noGrp="1"/>
          </p:cNvSpPr>
          <p:nvPr>
            <p:ph idx="1"/>
          </p:nvPr>
        </p:nvSpPr>
        <p:spPr/>
        <p:txBody>
          <a:bodyPr/>
          <a:lstStyle/>
          <a:p>
            <a:r>
              <a:rPr lang="en-US" dirty="0" smtClean="0"/>
              <a:t>Approaches to facilitate users inputting texts include:</a:t>
            </a:r>
          </a:p>
          <a:p>
            <a:pPr lvl="1"/>
            <a:r>
              <a:rPr lang="en-US" dirty="0"/>
              <a:t>A</a:t>
            </a:r>
            <a:r>
              <a:rPr lang="en-US" dirty="0" smtClean="0"/>
              <a:t>daptive keyboards</a:t>
            </a:r>
          </a:p>
          <a:p>
            <a:pPr lvl="1"/>
            <a:r>
              <a:rPr lang="en-US" dirty="0"/>
              <a:t>O</a:t>
            </a:r>
            <a:r>
              <a:rPr lang="en-US" dirty="0" smtClean="0"/>
              <a:t>n-screen keyboards using head pointers or oversized trackballs</a:t>
            </a:r>
          </a:p>
          <a:p>
            <a:r>
              <a:rPr lang="en-US" altLang="zh-CN" dirty="0" err="1" smtClean="0"/>
              <a:t>PerkInput</a:t>
            </a:r>
            <a:r>
              <a:rPr lang="en-US" altLang="zh-CN" dirty="0" smtClean="0"/>
              <a:t> and </a:t>
            </a:r>
            <a:r>
              <a:rPr lang="en-US" altLang="zh-CN" dirty="0" err="1" smtClean="0"/>
              <a:t>BreaillTouch</a:t>
            </a:r>
            <a:r>
              <a:rPr lang="en-US" altLang="zh-CN" dirty="0" smtClean="0"/>
              <a:t> provide nonvisual input methods</a:t>
            </a:r>
            <a:endParaRPr lang="en-US" dirty="0"/>
          </a:p>
        </p:txBody>
      </p:sp>
      <p:sp>
        <p:nvSpPr>
          <p:cNvPr id="4" name="日期占位符 3"/>
          <p:cNvSpPr>
            <a:spLocks noGrp="1"/>
          </p:cNvSpPr>
          <p:nvPr>
            <p:ph type="dt" sz="half" idx="10"/>
          </p:nvPr>
        </p:nvSpPr>
        <p:spPr/>
        <p:txBody>
          <a:bodyPr/>
          <a:lstStyle/>
          <a:p>
            <a:fld id="{568E3CEA-F198-483E-B136-E6DE4D19DBBA}" type="datetime1">
              <a:rPr lang="en-US" smtClean="0"/>
              <a:t>6/7/2018</a:t>
            </a:fld>
            <a:endParaRPr lang="en-US"/>
          </a:p>
        </p:txBody>
      </p:sp>
      <p:sp>
        <p:nvSpPr>
          <p:cNvPr id="5" name="页脚占位符 4"/>
          <p:cNvSpPr>
            <a:spLocks noGrp="1"/>
          </p:cNvSpPr>
          <p:nvPr>
            <p:ph type="ftr" sz="quarter" idx="11"/>
          </p:nvPr>
        </p:nvSpPr>
        <p:spPr/>
        <p:txBody>
          <a:bodyPr/>
          <a:lstStyle/>
          <a:p>
            <a:r>
              <a:rPr lang="en-US" altLang="zh-CN" smtClean="0"/>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13</a:t>
            </a:fld>
            <a:endParaRPr lang="en-US"/>
          </a:p>
        </p:txBody>
      </p:sp>
      <p:pic>
        <p:nvPicPr>
          <p:cNvPr id="7" name="Picture 4" descr="https://is3-ssl.mzstatic.com/image/thumb/Purple4/v4/06/7c/b2/067cb276-1df0-3837-66ba-59eb3f008502/mzl.nxfuzlid.png/230x0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954" y="3276095"/>
            <a:ext cx="1907014" cy="338287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https://is4-ssl.mzstatic.com/image/thumb/Purple/v4/bb/ef/19/bbef1908-7d2f-bf4d-30e4-3bbeecac074a/mzl.vvqjnpmh.png/314x0w.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6583" y="3257884"/>
            <a:ext cx="2990850" cy="1676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s://is4-ssl.mzstatic.com/image/thumb/Purple4/v4/f6/12/ac/f612acd4-da17-d09a-a137-c94c6635a202/mzl.ngiderws.png/314x0w.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0129" y="4982573"/>
            <a:ext cx="2990850" cy="1676400"/>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9"/>
          <p:cNvPicPr>
            <a:picLocks noChangeAspect="1"/>
          </p:cNvPicPr>
          <p:nvPr/>
        </p:nvPicPr>
        <p:blipFill rotWithShape="1">
          <a:blip r:embed="rId6">
            <a:extLst>
              <a:ext uri="{28A0092B-C50C-407E-A947-70E740481C1C}">
                <a14:useLocalDpi xmlns:a14="http://schemas.microsoft.com/office/drawing/2010/main" val="0"/>
              </a:ext>
            </a:extLst>
          </a:blip>
          <a:srcRect l="18532" r="20377"/>
          <a:stretch/>
        </p:blipFill>
        <p:spPr>
          <a:xfrm>
            <a:off x="5273836" y="3291134"/>
            <a:ext cx="3491346" cy="3095625"/>
          </a:xfrm>
          <a:prstGeom prst="rect">
            <a:avLst/>
          </a:prstGeom>
        </p:spPr>
      </p:pic>
    </p:spTree>
    <p:extLst>
      <p:ext uri="{BB962C8B-B14F-4D97-AF65-F5344CB8AC3E}">
        <p14:creationId xmlns:p14="http://schemas.microsoft.com/office/powerpoint/2010/main" val="602474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en-US" dirty="0"/>
              <a:t>Accessible “keyboard”</a:t>
            </a:r>
            <a:endParaRPr lang="en-US" dirty="0"/>
          </a:p>
        </p:txBody>
      </p:sp>
      <p:sp>
        <p:nvSpPr>
          <p:cNvPr id="3" name="内容占位符 2"/>
          <p:cNvSpPr>
            <a:spLocks noGrp="1"/>
          </p:cNvSpPr>
          <p:nvPr>
            <p:ph idx="1"/>
          </p:nvPr>
        </p:nvSpPr>
        <p:spPr/>
        <p:txBody>
          <a:bodyPr/>
          <a:lstStyle/>
          <a:p>
            <a:r>
              <a:rPr lang="en-US" dirty="0" err="1"/>
              <a:t>orbiTouch</a:t>
            </a:r>
            <a:r>
              <a:rPr lang="en-US" dirty="0"/>
              <a:t> Keyless Keyboard with integrated mouse functionality </a:t>
            </a:r>
          </a:p>
          <a:p>
            <a:r>
              <a:rPr lang="en-US" dirty="0"/>
              <a:t>The </a:t>
            </a:r>
            <a:r>
              <a:rPr lang="en-US" dirty="0" err="1"/>
              <a:t>orbiTouch</a:t>
            </a:r>
            <a:r>
              <a:rPr lang="en-US" dirty="0"/>
              <a:t> requires no finger or wrist motion to operate, yet supports high-performance typing and pointing</a:t>
            </a:r>
          </a:p>
          <a:p>
            <a:endParaRPr lang="en-US" dirty="0"/>
          </a:p>
        </p:txBody>
      </p:sp>
      <p:sp>
        <p:nvSpPr>
          <p:cNvPr id="4" name="日期占位符 3"/>
          <p:cNvSpPr>
            <a:spLocks noGrp="1"/>
          </p:cNvSpPr>
          <p:nvPr>
            <p:ph type="dt" sz="half" idx="10"/>
          </p:nvPr>
        </p:nvSpPr>
        <p:spPr/>
        <p:txBody>
          <a:bodyPr/>
          <a:lstStyle/>
          <a:p>
            <a:fld id="{568E3CEA-F198-483E-B136-E6DE4D19DBBA}" type="datetime1">
              <a:rPr lang="en-US" smtClean="0"/>
              <a:t>6/7/2018</a:t>
            </a:fld>
            <a:endParaRPr lang="en-US"/>
          </a:p>
        </p:txBody>
      </p:sp>
      <p:sp>
        <p:nvSpPr>
          <p:cNvPr id="5" name="页脚占位符 4"/>
          <p:cNvSpPr>
            <a:spLocks noGrp="1"/>
          </p:cNvSpPr>
          <p:nvPr>
            <p:ph type="ftr" sz="quarter" idx="11"/>
          </p:nvPr>
        </p:nvSpPr>
        <p:spPr/>
        <p:txBody>
          <a:bodyPr/>
          <a:lstStyle/>
          <a:p>
            <a:r>
              <a:rPr lang="en-US" altLang="zh-CN" smtClean="0"/>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14</a:t>
            </a:fld>
            <a:endParaRPr lang="en-US"/>
          </a:p>
        </p:txBody>
      </p:sp>
      <p:pic>
        <p:nvPicPr>
          <p:cNvPr id="7" name="Picture 2" descr="orbitou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5851" y="2957952"/>
            <a:ext cx="5924550"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26480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Mobile text entry</a:t>
            </a:r>
            <a:endParaRPr lang="en-US" dirty="0"/>
          </a:p>
        </p:txBody>
      </p:sp>
      <p:sp>
        <p:nvSpPr>
          <p:cNvPr id="3" name="内容占位符 2"/>
          <p:cNvSpPr>
            <a:spLocks noGrp="1"/>
          </p:cNvSpPr>
          <p:nvPr>
            <p:ph idx="1"/>
          </p:nvPr>
        </p:nvSpPr>
        <p:spPr/>
        <p:txBody>
          <a:bodyPr/>
          <a:lstStyle/>
          <a:p>
            <a:r>
              <a:rPr lang="en-US" altLang="zh-CN" dirty="0" smtClean="0"/>
              <a:t>Most older mobile devices provide only a numeric keypad</a:t>
            </a:r>
          </a:p>
          <a:p>
            <a:r>
              <a:rPr lang="en-US" dirty="0" smtClean="0"/>
              <a:t>Smartphones tends to eschew physical keyboards in favor of soft keyboards</a:t>
            </a:r>
          </a:p>
          <a:p>
            <a:r>
              <a:rPr lang="en-US" dirty="0" smtClean="0"/>
              <a:t>However, soft keyboards lack the tangible and tactile feedback of a physical keyboard</a:t>
            </a:r>
          </a:p>
          <a:p>
            <a:r>
              <a:rPr lang="en-US" dirty="0" smtClean="0"/>
              <a:t>To improve text entry on touchscreens, possible words are predicted for users</a:t>
            </a:r>
            <a:endParaRPr lang="en-US" dirty="0"/>
          </a:p>
        </p:txBody>
      </p:sp>
      <p:sp>
        <p:nvSpPr>
          <p:cNvPr id="4" name="日期占位符 3"/>
          <p:cNvSpPr>
            <a:spLocks noGrp="1"/>
          </p:cNvSpPr>
          <p:nvPr>
            <p:ph type="dt" sz="half" idx="10"/>
          </p:nvPr>
        </p:nvSpPr>
        <p:spPr/>
        <p:txBody>
          <a:bodyPr/>
          <a:lstStyle/>
          <a:p>
            <a:fld id="{568E3CEA-F198-483E-B136-E6DE4D19DBBA}" type="datetime1">
              <a:rPr lang="en-US" smtClean="0"/>
              <a:t>6/7/2018</a:t>
            </a:fld>
            <a:endParaRPr lang="en-US"/>
          </a:p>
        </p:txBody>
      </p:sp>
      <p:sp>
        <p:nvSpPr>
          <p:cNvPr id="5" name="页脚占位符 4"/>
          <p:cNvSpPr>
            <a:spLocks noGrp="1"/>
          </p:cNvSpPr>
          <p:nvPr>
            <p:ph type="ftr" sz="quarter" idx="11"/>
          </p:nvPr>
        </p:nvSpPr>
        <p:spPr/>
        <p:txBody>
          <a:bodyPr/>
          <a:lstStyle/>
          <a:p>
            <a:r>
              <a:rPr lang="en-US" altLang="zh-CN" smtClean="0"/>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15</a:t>
            </a:fld>
            <a:endParaRPr lang="en-US"/>
          </a:p>
        </p:txBody>
      </p:sp>
      <p:pic>
        <p:nvPicPr>
          <p:cNvPr id="8" name="图片 7"/>
          <p:cNvPicPr>
            <a:picLocks noChangeAspect="1"/>
          </p:cNvPicPr>
          <p:nvPr/>
        </p:nvPicPr>
        <p:blipFill rotWithShape="1">
          <a:blip r:embed="rId2">
            <a:extLst>
              <a:ext uri="{28A0092B-C50C-407E-A947-70E740481C1C}">
                <a14:useLocalDpi xmlns:a14="http://schemas.microsoft.com/office/drawing/2010/main" val="0"/>
              </a:ext>
            </a:extLst>
          </a:blip>
          <a:srcRect l="35076" t="2437" r="35339" b="2464"/>
          <a:stretch/>
        </p:blipFill>
        <p:spPr>
          <a:xfrm>
            <a:off x="39584" y="3757352"/>
            <a:ext cx="1096489" cy="2643447"/>
          </a:xfrm>
          <a:prstGeom prst="rect">
            <a:avLst/>
          </a:prstGeom>
        </p:spPr>
      </p:pic>
      <p:pic>
        <p:nvPicPr>
          <p:cNvPr id="11" name="图片 10"/>
          <p:cNvPicPr>
            <a:picLocks noChangeAspect="1"/>
          </p:cNvPicPr>
          <p:nvPr/>
        </p:nvPicPr>
        <p:blipFill rotWithShape="1">
          <a:blip r:embed="rId3" cstate="print">
            <a:extLst>
              <a:ext uri="{28A0092B-C50C-407E-A947-70E740481C1C}">
                <a14:useLocalDpi xmlns:a14="http://schemas.microsoft.com/office/drawing/2010/main" val="0"/>
              </a:ext>
            </a:extLst>
          </a:blip>
          <a:srcRect l="28728" t="3394" r="28364" b="3273"/>
          <a:stretch/>
        </p:blipFill>
        <p:spPr>
          <a:xfrm>
            <a:off x="1351476" y="3778878"/>
            <a:ext cx="1546167" cy="2522349"/>
          </a:xfrm>
          <a:prstGeom prst="rect">
            <a:avLst/>
          </a:prstGeom>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7919" y="4045905"/>
            <a:ext cx="3313823" cy="1988294"/>
          </a:xfrm>
          <a:prstGeom prst="rect">
            <a:avLst/>
          </a:prstGeom>
        </p:spPr>
      </p:pic>
      <p:pic>
        <p:nvPicPr>
          <p:cNvPr id="13" name="图片 12"/>
          <p:cNvPicPr>
            <a:picLocks noChangeAspect="1"/>
          </p:cNvPicPr>
          <p:nvPr/>
        </p:nvPicPr>
        <p:blipFill rotWithShape="1">
          <a:blip r:embed="rId5">
            <a:extLst>
              <a:ext uri="{28A0092B-C50C-407E-A947-70E740481C1C}">
                <a14:useLocalDpi xmlns:a14="http://schemas.microsoft.com/office/drawing/2010/main" val="0"/>
              </a:ext>
            </a:extLst>
          </a:blip>
          <a:srcRect l="13091" r="19455" b="5341"/>
          <a:stretch/>
        </p:blipFill>
        <p:spPr>
          <a:xfrm>
            <a:off x="6778070" y="4045906"/>
            <a:ext cx="2112412" cy="1988294"/>
          </a:xfrm>
          <a:prstGeom prst="rect">
            <a:avLst/>
          </a:prstGeom>
        </p:spPr>
      </p:pic>
    </p:spTree>
    <p:extLst>
      <p:ext uri="{BB962C8B-B14F-4D97-AF65-F5344CB8AC3E}">
        <p14:creationId xmlns:p14="http://schemas.microsoft.com/office/powerpoint/2010/main" val="41941645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Outline</a:t>
            </a:r>
            <a:endParaRPr lang="en-US" dirty="0"/>
          </a:p>
        </p:txBody>
      </p:sp>
      <p:sp>
        <p:nvSpPr>
          <p:cNvPr id="3" name="内容占位符 2"/>
          <p:cNvSpPr>
            <a:spLocks noGrp="1"/>
          </p:cNvSpPr>
          <p:nvPr>
            <p:ph idx="1"/>
          </p:nvPr>
        </p:nvSpPr>
        <p:spPr/>
        <p:txBody>
          <a:bodyPr/>
          <a:lstStyle/>
          <a:p>
            <a:r>
              <a:rPr lang="en-US" dirty="0">
                <a:solidFill>
                  <a:schemeClr val="bg1">
                    <a:lumMod val="75000"/>
                  </a:schemeClr>
                </a:solidFill>
              </a:rPr>
              <a:t>Introduction</a:t>
            </a:r>
          </a:p>
          <a:p>
            <a:r>
              <a:rPr lang="en-US" dirty="0">
                <a:solidFill>
                  <a:schemeClr val="bg1">
                    <a:lumMod val="75000"/>
                  </a:schemeClr>
                </a:solidFill>
              </a:rPr>
              <a:t>Keyboards and keypads</a:t>
            </a:r>
          </a:p>
          <a:p>
            <a:r>
              <a:rPr lang="en-US" dirty="0"/>
              <a:t>Pointing devices</a:t>
            </a:r>
          </a:p>
          <a:p>
            <a:r>
              <a:rPr lang="en-US" dirty="0">
                <a:solidFill>
                  <a:schemeClr val="bg1">
                    <a:lumMod val="75000"/>
                  </a:schemeClr>
                </a:solidFill>
              </a:rPr>
              <a:t>Displays</a:t>
            </a:r>
          </a:p>
        </p:txBody>
      </p:sp>
      <p:sp>
        <p:nvSpPr>
          <p:cNvPr id="4" name="日期占位符 3"/>
          <p:cNvSpPr>
            <a:spLocks noGrp="1"/>
          </p:cNvSpPr>
          <p:nvPr>
            <p:ph type="dt" sz="half" idx="10"/>
          </p:nvPr>
        </p:nvSpPr>
        <p:spPr/>
        <p:txBody>
          <a:bodyPr/>
          <a:lstStyle/>
          <a:p>
            <a:fld id="{568E3CEA-F198-483E-B136-E6DE4D19DBBA}" type="datetime1">
              <a:rPr lang="en-US" smtClean="0"/>
              <a:t>6/7/2018</a:t>
            </a:fld>
            <a:endParaRPr lang="en-US"/>
          </a:p>
        </p:txBody>
      </p:sp>
      <p:sp>
        <p:nvSpPr>
          <p:cNvPr id="5" name="页脚占位符 4"/>
          <p:cNvSpPr>
            <a:spLocks noGrp="1"/>
          </p:cNvSpPr>
          <p:nvPr>
            <p:ph type="ftr" sz="quarter" idx="11"/>
          </p:nvPr>
        </p:nvSpPr>
        <p:spPr/>
        <p:txBody>
          <a:bodyPr/>
          <a:lstStyle/>
          <a:p>
            <a:r>
              <a:rPr lang="en-US" altLang="zh-CN" smtClean="0"/>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16</a:t>
            </a:fld>
            <a:endParaRPr lang="en-US"/>
          </a:p>
        </p:txBody>
      </p:sp>
    </p:spTree>
    <p:extLst>
      <p:ext uri="{BB962C8B-B14F-4D97-AF65-F5344CB8AC3E}">
        <p14:creationId xmlns:p14="http://schemas.microsoft.com/office/powerpoint/2010/main" val="23191292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Pointing devices</a:t>
            </a:r>
            <a:endParaRPr lang="en-US" dirty="0"/>
          </a:p>
        </p:txBody>
      </p:sp>
      <p:sp>
        <p:nvSpPr>
          <p:cNvPr id="3" name="内容占位符 2"/>
          <p:cNvSpPr>
            <a:spLocks noGrp="1"/>
          </p:cNvSpPr>
          <p:nvPr>
            <p:ph idx="1"/>
          </p:nvPr>
        </p:nvSpPr>
        <p:spPr/>
        <p:txBody>
          <a:bodyPr/>
          <a:lstStyle/>
          <a:p>
            <a:r>
              <a:rPr lang="en-US" dirty="0" smtClean="0"/>
              <a:t>It’s convenient for the user to point at and select items</a:t>
            </a:r>
          </a:p>
          <a:p>
            <a:r>
              <a:rPr lang="en-US" dirty="0" smtClean="0"/>
              <a:t>This direct-manipulation approach is attractive because the users an avoid having to learn commands, reduce the chance of typographic errors, and keep their attention on the display</a:t>
            </a:r>
          </a:p>
          <a:p>
            <a:r>
              <a:rPr lang="en-US" dirty="0" smtClean="0"/>
              <a:t>Pointing devices are also important for small devices and large wall displays</a:t>
            </a:r>
            <a:endParaRPr lang="en-US" dirty="0"/>
          </a:p>
        </p:txBody>
      </p:sp>
      <p:sp>
        <p:nvSpPr>
          <p:cNvPr id="4" name="日期占位符 3"/>
          <p:cNvSpPr>
            <a:spLocks noGrp="1"/>
          </p:cNvSpPr>
          <p:nvPr>
            <p:ph type="dt" sz="half" idx="10"/>
          </p:nvPr>
        </p:nvSpPr>
        <p:spPr/>
        <p:txBody>
          <a:bodyPr/>
          <a:lstStyle/>
          <a:p>
            <a:fld id="{568E3CEA-F198-483E-B136-E6DE4D19DBBA}" type="datetime1">
              <a:rPr lang="en-US" smtClean="0"/>
              <a:t>6/7/2018</a:t>
            </a:fld>
            <a:endParaRPr lang="en-US"/>
          </a:p>
        </p:txBody>
      </p:sp>
      <p:sp>
        <p:nvSpPr>
          <p:cNvPr id="5" name="页脚占位符 4"/>
          <p:cNvSpPr>
            <a:spLocks noGrp="1"/>
          </p:cNvSpPr>
          <p:nvPr>
            <p:ph type="ftr" sz="quarter" idx="11"/>
          </p:nvPr>
        </p:nvSpPr>
        <p:spPr/>
        <p:txBody>
          <a:bodyPr/>
          <a:lstStyle/>
          <a:p>
            <a:r>
              <a:rPr lang="en-US" altLang="zh-CN" smtClean="0"/>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17</a:t>
            </a:fld>
            <a:endParaRPr lang="en-US"/>
          </a:p>
        </p:txBody>
      </p:sp>
    </p:spTree>
    <p:extLst>
      <p:ext uri="{BB962C8B-B14F-4D97-AF65-F5344CB8AC3E}">
        <p14:creationId xmlns:p14="http://schemas.microsoft.com/office/powerpoint/2010/main" val="18660139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en-US" dirty="0"/>
              <a:t>Pointing tasks and </a:t>
            </a:r>
            <a:r>
              <a:rPr lang="en-US" altLang="en-US" dirty="0" smtClean="0"/>
              <a:t>control modes</a:t>
            </a:r>
            <a:endParaRPr lang="en-US" dirty="0"/>
          </a:p>
        </p:txBody>
      </p:sp>
      <p:sp>
        <p:nvSpPr>
          <p:cNvPr id="3" name="内容占位符 2"/>
          <p:cNvSpPr>
            <a:spLocks noGrp="1"/>
          </p:cNvSpPr>
          <p:nvPr>
            <p:ph idx="1"/>
          </p:nvPr>
        </p:nvSpPr>
        <p:spPr/>
        <p:txBody>
          <a:bodyPr/>
          <a:lstStyle/>
          <a:p>
            <a:r>
              <a:rPr lang="en-US" dirty="0" smtClean="0"/>
              <a:t>Pointing devices are useful for seven types of interaction tasks:</a:t>
            </a:r>
          </a:p>
          <a:p>
            <a:r>
              <a:rPr lang="en-US" dirty="0" smtClean="0"/>
              <a:t>Select </a:t>
            </a:r>
            <a:r>
              <a:rPr lang="en-US" dirty="0"/>
              <a:t>– Choosing from a set of items. </a:t>
            </a:r>
          </a:p>
          <a:p>
            <a:r>
              <a:rPr lang="en-US" dirty="0"/>
              <a:t>Position – Choosing a point in a one-, two-, three-, or higher-dimensional space</a:t>
            </a:r>
          </a:p>
          <a:p>
            <a:r>
              <a:rPr lang="en-US" dirty="0"/>
              <a:t>Orient – Choose a direction in a two-, three-, or higher-dimensional space. </a:t>
            </a:r>
          </a:p>
          <a:p>
            <a:r>
              <a:rPr lang="en-US" dirty="0"/>
              <a:t>Path – Define a series of positioning and orientation operations</a:t>
            </a:r>
          </a:p>
          <a:p>
            <a:r>
              <a:rPr lang="en-US" dirty="0"/>
              <a:t>Quantify – Specify a numeric value</a:t>
            </a:r>
          </a:p>
          <a:p>
            <a:r>
              <a:rPr lang="en-US" dirty="0"/>
              <a:t>Gesture – Perform an action by executing a predefined motion</a:t>
            </a:r>
          </a:p>
          <a:p>
            <a:r>
              <a:rPr lang="en-US" dirty="0"/>
              <a:t>Text –  Enter, move, and edit text in two-dimensional space</a:t>
            </a:r>
          </a:p>
          <a:p>
            <a:endParaRPr lang="en-US" dirty="0"/>
          </a:p>
        </p:txBody>
      </p:sp>
      <p:sp>
        <p:nvSpPr>
          <p:cNvPr id="4" name="日期占位符 3"/>
          <p:cNvSpPr>
            <a:spLocks noGrp="1"/>
          </p:cNvSpPr>
          <p:nvPr>
            <p:ph type="dt" sz="half" idx="10"/>
          </p:nvPr>
        </p:nvSpPr>
        <p:spPr/>
        <p:txBody>
          <a:bodyPr/>
          <a:lstStyle/>
          <a:p>
            <a:fld id="{568E3CEA-F198-483E-B136-E6DE4D19DBBA}" type="datetime1">
              <a:rPr lang="en-US" smtClean="0"/>
              <a:t>6/7/2018</a:t>
            </a:fld>
            <a:endParaRPr lang="en-US"/>
          </a:p>
        </p:txBody>
      </p:sp>
      <p:sp>
        <p:nvSpPr>
          <p:cNvPr id="5" name="页脚占位符 4"/>
          <p:cNvSpPr>
            <a:spLocks noGrp="1"/>
          </p:cNvSpPr>
          <p:nvPr>
            <p:ph type="ftr" sz="quarter" idx="11"/>
          </p:nvPr>
        </p:nvSpPr>
        <p:spPr/>
        <p:txBody>
          <a:bodyPr/>
          <a:lstStyle/>
          <a:p>
            <a:r>
              <a:rPr lang="en-US" altLang="zh-CN" smtClean="0"/>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18</a:t>
            </a:fld>
            <a:endParaRPr lang="en-US"/>
          </a:p>
        </p:txBody>
      </p:sp>
    </p:spTree>
    <p:extLst>
      <p:ext uri="{BB962C8B-B14F-4D97-AF65-F5344CB8AC3E}">
        <p14:creationId xmlns:p14="http://schemas.microsoft.com/office/powerpoint/2010/main" val="42279610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en-US" dirty="0"/>
              <a:t>Pointing tasks and control modes</a:t>
            </a:r>
            <a:endParaRPr lang="en-US" dirty="0"/>
          </a:p>
        </p:txBody>
      </p:sp>
      <p:sp>
        <p:nvSpPr>
          <p:cNvPr id="3" name="内容占位符 2"/>
          <p:cNvSpPr>
            <a:spLocks noGrp="1"/>
          </p:cNvSpPr>
          <p:nvPr>
            <p:ph idx="1"/>
          </p:nvPr>
        </p:nvSpPr>
        <p:spPr/>
        <p:txBody>
          <a:bodyPr/>
          <a:lstStyle/>
          <a:p>
            <a:r>
              <a:rPr lang="en-US" dirty="0" smtClean="0"/>
              <a:t>In the past, the keyboard was used for all of these purposes, but now most users employ pointing devices</a:t>
            </a:r>
          </a:p>
          <a:p>
            <a:r>
              <a:rPr lang="en-US" dirty="0" smtClean="0"/>
              <a:t>Pointing devices can be grouped into</a:t>
            </a:r>
          </a:p>
          <a:p>
            <a:pPr lvl="1"/>
            <a:r>
              <a:rPr lang="en-US" dirty="0" smtClean="0"/>
              <a:t>Those that offer direct control on the screen surface</a:t>
            </a:r>
          </a:p>
          <a:p>
            <a:pPr marL="714375" lvl="2" indent="-330200"/>
            <a:r>
              <a:rPr lang="en-US" dirty="0" smtClean="0"/>
              <a:t>Touchscreen or stylus</a:t>
            </a:r>
          </a:p>
          <a:p>
            <a:pPr lvl="1"/>
            <a:r>
              <a:rPr lang="en-US" dirty="0" smtClean="0"/>
              <a:t>Those that offer indirect control away from the screen surface</a:t>
            </a:r>
          </a:p>
          <a:p>
            <a:pPr marL="714375" lvl="2" indent="-330200"/>
            <a:r>
              <a:rPr lang="en-US" dirty="0"/>
              <a:t>Mouse, trackball, joystick, </a:t>
            </a:r>
            <a:r>
              <a:rPr lang="en-US" dirty="0" smtClean="0"/>
              <a:t>touchpad</a:t>
            </a:r>
          </a:p>
          <a:p>
            <a:r>
              <a:rPr lang="en-US" dirty="0" smtClean="0"/>
              <a:t>Pointing devices can also be grouped by whether they absolute or relative input</a:t>
            </a:r>
          </a:p>
          <a:p>
            <a:pPr lvl="1"/>
            <a:r>
              <a:rPr lang="en-US" dirty="0" smtClean="0"/>
              <a:t>Absolute input: Touchscreens, graphics tablet, and eye-tracker</a:t>
            </a:r>
          </a:p>
          <a:p>
            <a:pPr lvl="1"/>
            <a:r>
              <a:rPr lang="en-US" dirty="0" smtClean="0"/>
              <a:t>Relative input: Mouse, joystick, trackball</a:t>
            </a:r>
            <a:endParaRPr lang="en-US" dirty="0"/>
          </a:p>
        </p:txBody>
      </p:sp>
      <p:sp>
        <p:nvSpPr>
          <p:cNvPr id="4" name="日期占位符 3"/>
          <p:cNvSpPr>
            <a:spLocks noGrp="1"/>
          </p:cNvSpPr>
          <p:nvPr>
            <p:ph type="dt" sz="half" idx="10"/>
          </p:nvPr>
        </p:nvSpPr>
        <p:spPr/>
        <p:txBody>
          <a:bodyPr/>
          <a:lstStyle/>
          <a:p>
            <a:fld id="{568E3CEA-F198-483E-B136-E6DE4D19DBBA}" type="datetime1">
              <a:rPr lang="en-US" smtClean="0"/>
              <a:t>6/7/2018</a:t>
            </a:fld>
            <a:endParaRPr lang="en-US"/>
          </a:p>
        </p:txBody>
      </p:sp>
      <p:sp>
        <p:nvSpPr>
          <p:cNvPr id="5" name="页脚占位符 4"/>
          <p:cNvSpPr>
            <a:spLocks noGrp="1"/>
          </p:cNvSpPr>
          <p:nvPr>
            <p:ph type="ftr" sz="quarter" idx="11"/>
          </p:nvPr>
        </p:nvSpPr>
        <p:spPr/>
        <p:txBody>
          <a:bodyPr/>
          <a:lstStyle/>
          <a:p>
            <a:r>
              <a:rPr lang="en-US" altLang="zh-CN" smtClean="0"/>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19</a:t>
            </a:fld>
            <a:endParaRPr lang="en-US"/>
          </a:p>
        </p:txBody>
      </p:sp>
    </p:spTree>
    <p:extLst>
      <p:ext uri="{BB962C8B-B14F-4D97-AF65-F5344CB8AC3E}">
        <p14:creationId xmlns:p14="http://schemas.microsoft.com/office/powerpoint/2010/main" val="37479914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Outline</a:t>
            </a:r>
            <a:endParaRPr lang="en-US" dirty="0"/>
          </a:p>
        </p:txBody>
      </p:sp>
      <p:sp>
        <p:nvSpPr>
          <p:cNvPr id="3" name="内容占位符 2"/>
          <p:cNvSpPr>
            <a:spLocks noGrp="1"/>
          </p:cNvSpPr>
          <p:nvPr>
            <p:ph idx="1"/>
          </p:nvPr>
        </p:nvSpPr>
        <p:spPr/>
        <p:txBody>
          <a:bodyPr/>
          <a:lstStyle/>
          <a:p>
            <a:r>
              <a:rPr lang="en-US" dirty="0" smtClean="0"/>
              <a:t>Introduction</a:t>
            </a:r>
          </a:p>
          <a:p>
            <a:r>
              <a:rPr lang="en-US" dirty="0" smtClean="0"/>
              <a:t>Keyboards and keypads</a:t>
            </a:r>
          </a:p>
          <a:p>
            <a:r>
              <a:rPr lang="en-US" dirty="0" smtClean="0"/>
              <a:t>Pointing devices</a:t>
            </a:r>
          </a:p>
          <a:p>
            <a:r>
              <a:rPr lang="en-US" smtClean="0"/>
              <a:t>Displays</a:t>
            </a:r>
            <a:endParaRPr lang="en-US"/>
          </a:p>
        </p:txBody>
      </p:sp>
      <p:sp>
        <p:nvSpPr>
          <p:cNvPr id="4" name="日期占位符 3"/>
          <p:cNvSpPr>
            <a:spLocks noGrp="1"/>
          </p:cNvSpPr>
          <p:nvPr>
            <p:ph type="dt" sz="half" idx="10"/>
          </p:nvPr>
        </p:nvSpPr>
        <p:spPr/>
        <p:txBody>
          <a:bodyPr/>
          <a:lstStyle/>
          <a:p>
            <a:fld id="{568E3CEA-F198-483E-B136-E6DE4D19DBBA}" type="datetime1">
              <a:rPr lang="en-US" smtClean="0"/>
              <a:t>6/7/2018</a:t>
            </a:fld>
            <a:endParaRPr lang="en-US"/>
          </a:p>
        </p:txBody>
      </p:sp>
      <p:sp>
        <p:nvSpPr>
          <p:cNvPr id="5" name="页脚占位符 4"/>
          <p:cNvSpPr>
            <a:spLocks noGrp="1"/>
          </p:cNvSpPr>
          <p:nvPr>
            <p:ph type="ftr" sz="quarter" idx="11"/>
          </p:nvPr>
        </p:nvSpPr>
        <p:spPr/>
        <p:txBody>
          <a:bodyPr/>
          <a:lstStyle/>
          <a:p>
            <a:r>
              <a:rPr lang="en-US" altLang="zh-CN" smtClean="0"/>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2</a:t>
            </a:fld>
            <a:endParaRPr lang="en-US"/>
          </a:p>
        </p:txBody>
      </p:sp>
    </p:spTree>
    <p:extLst>
      <p:ext uri="{BB962C8B-B14F-4D97-AF65-F5344CB8AC3E}">
        <p14:creationId xmlns:p14="http://schemas.microsoft.com/office/powerpoint/2010/main" val="38121719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en-US" dirty="0" smtClean="0"/>
              <a:t>Direct-control pointing </a:t>
            </a:r>
            <a:r>
              <a:rPr lang="en-US" altLang="en-US" dirty="0"/>
              <a:t>devices</a:t>
            </a:r>
            <a:endParaRPr lang="en-US" dirty="0"/>
          </a:p>
        </p:txBody>
      </p:sp>
      <p:sp>
        <p:nvSpPr>
          <p:cNvPr id="3" name="内容占位符 2"/>
          <p:cNvSpPr>
            <a:spLocks noGrp="1"/>
          </p:cNvSpPr>
          <p:nvPr>
            <p:ph idx="1"/>
          </p:nvPr>
        </p:nvSpPr>
        <p:spPr/>
        <p:txBody>
          <a:bodyPr/>
          <a:lstStyle/>
          <a:p>
            <a:r>
              <a:rPr lang="en-US" altLang="zh-CN" dirty="0" smtClean="0"/>
              <a:t>Touchscreens are canonical direct control pointing devices</a:t>
            </a:r>
          </a:p>
          <a:p>
            <a:r>
              <a:rPr lang="en-US" dirty="0" smtClean="0"/>
              <a:t>Touchscreens are often integrated into apps directed at novice user</a:t>
            </a:r>
          </a:p>
          <a:p>
            <a:r>
              <a:rPr lang="en-US" altLang="zh-CN" dirty="0" smtClean="0"/>
              <a:t>High-precision designs dramatically improved touchscreens</a:t>
            </a:r>
          </a:p>
          <a:p>
            <a:pPr lvl="1"/>
            <a:r>
              <a:rPr lang="en-US" dirty="0" smtClean="0"/>
              <a:t>Hardware provides up to 1600*1600 pixel resolution </a:t>
            </a:r>
          </a:p>
          <a:p>
            <a:pPr lvl="1"/>
            <a:r>
              <a:rPr lang="en-US" dirty="0" smtClean="0"/>
              <a:t>The lift-off strategy enables users to point at a single pixel</a:t>
            </a:r>
          </a:p>
          <a:p>
            <a:endParaRPr lang="en-US" dirty="0"/>
          </a:p>
        </p:txBody>
      </p:sp>
      <p:sp>
        <p:nvSpPr>
          <p:cNvPr id="4" name="日期占位符 3"/>
          <p:cNvSpPr>
            <a:spLocks noGrp="1"/>
          </p:cNvSpPr>
          <p:nvPr>
            <p:ph type="dt" sz="half" idx="10"/>
          </p:nvPr>
        </p:nvSpPr>
        <p:spPr/>
        <p:txBody>
          <a:bodyPr/>
          <a:lstStyle/>
          <a:p>
            <a:fld id="{568E3CEA-F198-483E-B136-E6DE4D19DBBA}" type="datetime1">
              <a:rPr lang="en-US" smtClean="0"/>
              <a:t>6/7/2018</a:t>
            </a:fld>
            <a:endParaRPr lang="en-US"/>
          </a:p>
        </p:txBody>
      </p:sp>
      <p:sp>
        <p:nvSpPr>
          <p:cNvPr id="5" name="页脚占位符 4"/>
          <p:cNvSpPr>
            <a:spLocks noGrp="1"/>
          </p:cNvSpPr>
          <p:nvPr>
            <p:ph type="ftr" sz="quarter" idx="11"/>
          </p:nvPr>
        </p:nvSpPr>
        <p:spPr/>
        <p:txBody>
          <a:bodyPr/>
          <a:lstStyle/>
          <a:p>
            <a:r>
              <a:rPr lang="en-US" altLang="zh-CN" smtClean="0"/>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20</a:t>
            </a:fld>
            <a:endParaRPr lang="en-US"/>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378" y="3815911"/>
            <a:ext cx="1730497" cy="2564596"/>
          </a:xfrm>
          <a:prstGeom prst="rect">
            <a:avLst/>
          </a:prstGeom>
        </p:spPr>
      </p:pic>
      <p:pic>
        <p:nvPicPr>
          <p:cNvPr id="12" name="图片 11"/>
          <p:cNvPicPr>
            <a:picLocks noChangeAspect="1"/>
          </p:cNvPicPr>
          <p:nvPr/>
        </p:nvPicPr>
        <p:blipFill rotWithShape="1">
          <a:blip r:embed="rId4">
            <a:extLst>
              <a:ext uri="{28A0092B-C50C-407E-A947-70E740481C1C}">
                <a14:useLocalDpi xmlns:a14="http://schemas.microsoft.com/office/drawing/2010/main" val="0"/>
              </a:ext>
            </a:extLst>
          </a:blip>
          <a:srcRect t="10289" r="11941" b="12975"/>
          <a:stretch/>
        </p:blipFill>
        <p:spPr>
          <a:xfrm>
            <a:off x="1997110" y="3876068"/>
            <a:ext cx="4335483" cy="2485316"/>
          </a:xfrm>
          <a:prstGeom prst="rect">
            <a:avLst/>
          </a:prstGeom>
        </p:spPr>
      </p:pic>
      <p:pic>
        <p:nvPicPr>
          <p:cNvPr id="13" name="图片 12"/>
          <p:cNvPicPr>
            <a:picLocks noChangeAspect="1"/>
          </p:cNvPicPr>
          <p:nvPr/>
        </p:nvPicPr>
        <p:blipFill rotWithShape="1">
          <a:blip r:embed="rId5">
            <a:extLst>
              <a:ext uri="{28A0092B-C50C-407E-A947-70E740481C1C}">
                <a14:useLocalDpi xmlns:a14="http://schemas.microsoft.com/office/drawing/2010/main" val="0"/>
              </a:ext>
            </a:extLst>
          </a:blip>
          <a:srcRect l="13029" t="3637" r="11866" b="4078"/>
          <a:stretch/>
        </p:blipFill>
        <p:spPr>
          <a:xfrm>
            <a:off x="6400828" y="3876068"/>
            <a:ext cx="2564718" cy="2485316"/>
          </a:xfrm>
          <a:prstGeom prst="rect">
            <a:avLst/>
          </a:prstGeom>
        </p:spPr>
      </p:pic>
    </p:spTree>
    <p:extLst>
      <p:ext uri="{BB962C8B-B14F-4D97-AF65-F5344CB8AC3E}">
        <p14:creationId xmlns:p14="http://schemas.microsoft.com/office/powerpoint/2010/main" val="26858940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en-US" dirty="0"/>
              <a:t>Direct-control pointing devices</a:t>
            </a:r>
            <a:endParaRPr lang="en-US" dirty="0"/>
          </a:p>
        </p:txBody>
      </p:sp>
      <p:sp>
        <p:nvSpPr>
          <p:cNvPr id="3" name="内容占位符 2"/>
          <p:cNvSpPr>
            <a:spLocks noGrp="1"/>
          </p:cNvSpPr>
          <p:nvPr>
            <p:ph idx="1"/>
          </p:nvPr>
        </p:nvSpPr>
        <p:spPr>
          <a:xfrm>
            <a:off x="587829" y="856989"/>
            <a:ext cx="5930845" cy="5444238"/>
          </a:xfrm>
        </p:spPr>
        <p:txBody>
          <a:bodyPr/>
          <a:lstStyle/>
          <a:p>
            <a:r>
              <a:rPr lang="en-US" dirty="0" smtClean="0"/>
              <a:t>High-precision touchscreens have transformed mobile devices</a:t>
            </a:r>
          </a:p>
          <a:p>
            <a:pPr lvl="1"/>
            <a:r>
              <a:rPr lang="en-US" dirty="0" smtClean="0"/>
              <a:t>“Fat finger” problem</a:t>
            </a:r>
            <a:endParaRPr lang="en-US" dirty="0"/>
          </a:p>
          <a:p>
            <a:r>
              <a:rPr lang="en-US" dirty="0" smtClean="0"/>
              <a:t>Solution</a:t>
            </a:r>
          </a:p>
          <a:p>
            <a:pPr lvl="1"/>
            <a:r>
              <a:rPr lang="en-US" dirty="0" smtClean="0"/>
              <a:t>Using the back of the device</a:t>
            </a:r>
          </a:p>
          <a:p>
            <a:pPr lvl="1"/>
            <a:endParaRPr lang="en-US" dirty="0"/>
          </a:p>
          <a:p>
            <a:pPr lvl="1"/>
            <a:endParaRPr lang="en-US" dirty="0" smtClean="0"/>
          </a:p>
          <a:p>
            <a:pPr lvl="1"/>
            <a:endParaRPr lang="en-US" dirty="0"/>
          </a:p>
          <a:p>
            <a:pPr lvl="1"/>
            <a:endParaRPr lang="en-US" dirty="0" smtClean="0"/>
          </a:p>
          <a:p>
            <a:pPr lvl="1"/>
            <a:endParaRPr lang="en-US" dirty="0"/>
          </a:p>
          <a:p>
            <a:pPr lvl="1"/>
            <a:r>
              <a:rPr lang="en-US" dirty="0" smtClean="0"/>
              <a:t>Shift</a:t>
            </a:r>
            <a:endParaRPr lang="en-US" dirty="0"/>
          </a:p>
        </p:txBody>
      </p:sp>
      <p:sp>
        <p:nvSpPr>
          <p:cNvPr id="4" name="日期占位符 3"/>
          <p:cNvSpPr>
            <a:spLocks noGrp="1"/>
          </p:cNvSpPr>
          <p:nvPr>
            <p:ph type="dt" sz="half" idx="10"/>
          </p:nvPr>
        </p:nvSpPr>
        <p:spPr/>
        <p:txBody>
          <a:bodyPr/>
          <a:lstStyle/>
          <a:p>
            <a:fld id="{568E3CEA-F198-483E-B136-E6DE4D19DBBA}" type="datetime1">
              <a:rPr lang="en-US" smtClean="0"/>
              <a:t>6/7/2018</a:t>
            </a:fld>
            <a:endParaRPr lang="en-US"/>
          </a:p>
        </p:txBody>
      </p:sp>
      <p:sp>
        <p:nvSpPr>
          <p:cNvPr id="5" name="页脚占位符 4"/>
          <p:cNvSpPr>
            <a:spLocks noGrp="1"/>
          </p:cNvSpPr>
          <p:nvPr>
            <p:ph type="ftr" sz="quarter" idx="11"/>
          </p:nvPr>
        </p:nvSpPr>
        <p:spPr/>
        <p:txBody>
          <a:bodyPr/>
          <a:lstStyle/>
          <a:p>
            <a:r>
              <a:rPr lang="en-US" altLang="zh-CN" smtClean="0"/>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21</a:t>
            </a:fld>
            <a:endParaRPr lang="en-US"/>
          </a:p>
        </p:txBody>
      </p:sp>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t="27114" b="5231"/>
          <a:stretch/>
        </p:blipFill>
        <p:spPr>
          <a:xfrm>
            <a:off x="6739024" y="869928"/>
            <a:ext cx="1683689" cy="1707018"/>
          </a:xfrm>
          <a:prstGeom prst="rect">
            <a:avLst/>
          </a:prstGeom>
        </p:spPr>
      </p:pic>
      <p:pic>
        <p:nvPicPr>
          <p:cNvPr id="12" name="图片 11"/>
          <p:cNvPicPr>
            <a:picLocks noChangeAspect="1"/>
          </p:cNvPicPr>
          <p:nvPr/>
        </p:nvPicPr>
        <p:blipFill>
          <a:blip r:embed="rId3"/>
          <a:stretch>
            <a:fillRect/>
          </a:stretch>
        </p:blipFill>
        <p:spPr>
          <a:xfrm>
            <a:off x="1305633" y="2898934"/>
            <a:ext cx="4495238" cy="1466667"/>
          </a:xfrm>
          <a:prstGeom prst="rect">
            <a:avLst/>
          </a:prstGeom>
        </p:spPr>
      </p:pic>
      <p:pic>
        <p:nvPicPr>
          <p:cNvPr id="14" name="图片 13"/>
          <p:cNvPicPr>
            <a:picLocks noChangeAspect="1"/>
          </p:cNvPicPr>
          <p:nvPr/>
        </p:nvPicPr>
        <p:blipFill>
          <a:blip r:embed="rId4"/>
          <a:stretch>
            <a:fillRect/>
          </a:stretch>
        </p:blipFill>
        <p:spPr>
          <a:xfrm>
            <a:off x="6142168" y="2923787"/>
            <a:ext cx="2466255" cy="1623745"/>
          </a:xfrm>
          <a:prstGeom prst="rect">
            <a:avLst/>
          </a:prstGeom>
        </p:spPr>
      </p:pic>
      <p:pic>
        <p:nvPicPr>
          <p:cNvPr id="15" name="图片 14"/>
          <p:cNvPicPr>
            <a:picLocks noChangeAspect="1"/>
          </p:cNvPicPr>
          <p:nvPr/>
        </p:nvPicPr>
        <p:blipFill>
          <a:blip r:embed="rId5"/>
          <a:stretch>
            <a:fillRect/>
          </a:stretch>
        </p:blipFill>
        <p:spPr>
          <a:xfrm>
            <a:off x="1219083" y="5041897"/>
            <a:ext cx="4229644" cy="1650507"/>
          </a:xfrm>
          <a:prstGeom prst="rect">
            <a:avLst/>
          </a:prstGeom>
        </p:spPr>
      </p:pic>
    </p:spTree>
    <p:extLst>
      <p:ext uri="{BB962C8B-B14F-4D97-AF65-F5344CB8AC3E}">
        <p14:creationId xmlns:p14="http://schemas.microsoft.com/office/powerpoint/2010/main" val="36051444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en-US" dirty="0"/>
              <a:t>Direct-control pointing devices</a:t>
            </a:r>
            <a:endParaRPr lang="en-US" dirty="0"/>
          </a:p>
        </p:txBody>
      </p:sp>
      <p:sp>
        <p:nvSpPr>
          <p:cNvPr id="3" name="内容占位符 2"/>
          <p:cNvSpPr>
            <a:spLocks noGrp="1"/>
          </p:cNvSpPr>
          <p:nvPr>
            <p:ph idx="1"/>
          </p:nvPr>
        </p:nvSpPr>
        <p:spPr>
          <a:xfrm>
            <a:off x="587829" y="856989"/>
            <a:ext cx="6151195" cy="5444238"/>
          </a:xfrm>
        </p:spPr>
        <p:txBody>
          <a:bodyPr/>
          <a:lstStyle/>
          <a:p>
            <a:r>
              <a:rPr lang="en-US" dirty="0"/>
              <a:t>High-precision touchscreens have transformed mobile devices</a:t>
            </a:r>
          </a:p>
          <a:p>
            <a:pPr lvl="1"/>
            <a:r>
              <a:rPr lang="en-US" dirty="0"/>
              <a:t>“Fat finger” problem</a:t>
            </a:r>
          </a:p>
          <a:p>
            <a:r>
              <a:rPr lang="en-US" dirty="0"/>
              <a:t>Solution</a:t>
            </a:r>
          </a:p>
          <a:p>
            <a:pPr lvl="1"/>
            <a:r>
              <a:rPr lang="en-US" dirty="0" smtClean="0"/>
              <a:t>Occlusion-aware interfaces</a:t>
            </a:r>
          </a:p>
          <a:p>
            <a:pPr lvl="1"/>
            <a:r>
              <a:rPr lang="en-US" dirty="0" smtClean="0"/>
              <a:t>Stylus</a:t>
            </a:r>
            <a:endParaRPr lang="en-US" dirty="0"/>
          </a:p>
        </p:txBody>
      </p:sp>
      <p:sp>
        <p:nvSpPr>
          <p:cNvPr id="4" name="日期占位符 3"/>
          <p:cNvSpPr>
            <a:spLocks noGrp="1"/>
          </p:cNvSpPr>
          <p:nvPr>
            <p:ph type="dt" sz="half" idx="10"/>
          </p:nvPr>
        </p:nvSpPr>
        <p:spPr/>
        <p:txBody>
          <a:bodyPr/>
          <a:lstStyle/>
          <a:p>
            <a:fld id="{568E3CEA-F198-483E-B136-E6DE4D19DBBA}" type="datetime1">
              <a:rPr lang="en-US" smtClean="0"/>
              <a:t>6/7/2018</a:t>
            </a:fld>
            <a:endParaRPr lang="en-US"/>
          </a:p>
        </p:txBody>
      </p:sp>
      <p:sp>
        <p:nvSpPr>
          <p:cNvPr id="5" name="页脚占位符 4"/>
          <p:cNvSpPr>
            <a:spLocks noGrp="1"/>
          </p:cNvSpPr>
          <p:nvPr>
            <p:ph type="ftr" sz="quarter" idx="11"/>
          </p:nvPr>
        </p:nvSpPr>
        <p:spPr/>
        <p:txBody>
          <a:bodyPr/>
          <a:lstStyle/>
          <a:p>
            <a:r>
              <a:rPr lang="en-US" altLang="zh-CN" smtClean="0"/>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22</a:t>
            </a:fld>
            <a:endParaRPr lang="en-US"/>
          </a:p>
        </p:txBody>
      </p:sp>
      <p:pic>
        <p:nvPicPr>
          <p:cNvPr id="7" name="图片 6"/>
          <p:cNvPicPr>
            <a:picLocks noChangeAspect="1"/>
          </p:cNvPicPr>
          <p:nvPr/>
        </p:nvPicPr>
        <p:blipFill rotWithShape="1">
          <a:blip r:embed="rId2" cstate="print">
            <a:extLst>
              <a:ext uri="{28A0092B-C50C-407E-A947-70E740481C1C}">
                <a14:useLocalDpi xmlns:a14="http://schemas.microsoft.com/office/drawing/2010/main" val="0"/>
              </a:ext>
            </a:extLst>
          </a:blip>
          <a:srcRect t="27114" b="5231"/>
          <a:stretch/>
        </p:blipFill>
        <p:spPr>
          <a:xfrm>
            <a:off x="6739024" y="869928"/>
            <a:ext cx="1683689" cy="1707018"/>
          </a:xfrm>
          <a:prstGeom prst="rect">
            <a:avLst/>
          </a:prstGeom>
        </p:spPr>
      </p:pic>
      <p:pic>
        <p:nvPicPr>
          <p:cNvPr id="8" name="图片 7"/>
          <p:cNvPicPr>
            <a:picLocks noChangeAspect="1"/>
          </p:cNvPicPr>
          <p:nvPr/>
        </p:nvPicPr>
        <p:blipFill>
          <a:blip r:embed="rId3"/>
          <a:stretch>
            <a:fillRect/>
          </a:stretch>
        </p:blipFill>
        <p:spPr>
          <a:xfrm>
            <a:off x="1139052" y="3892504"/>
            <a:ext cx="3076223" cy="1920059"/>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54123" y="3576439"/>
            <a:ext cx="2236124" cy="2236124"/>
          </a:xfrm>
          <a:prstGeom prst="rect">
            <a:avLst/>
          </a:prstGeom>
        </p:spPr>
      </p:pic>
    </p:spTree>
    <p:extLst>
      <p:ext uri="{BB962C8B-B14F-4D97-AF65-F5344CB8AC3E}">
        <p14:creationId xmlns:p14="http://schemas.microsoft.com/office/powerpoint/2010/main" val="41784456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en-US" dirty="0" smtClean="0"/>
              <a:t>Indirect-control </a:t>
            </a:r>
            <a:r>
              <a:rPr lang="en-US" altLang="en-US" dirty="0"/>
              <a:t>pointing devices</a:t>
            </a:r>
            <a:endParaRPr lang="en-US" dirty="0"/>
          </a:p>
        </p:txBody>
      </p:sp>
      <p:sp>
        <p:nvSpPr>
          <p:cNvPr id="3" name="内容占位符 2"/>
          <p:cNvSpPr>
            <a:spLocks noGrp="1"/>
          </p:cNvSpPr>
          <p:nvPr>
            <p:ph idx="1"/>
          </p:nvPr>
        </p:nvSpPr>
        <p:spPr/>
        <p:txBody>
          <a:bodyPr/>
          <a:lstStyle/>
          <a:p>
            <a:r>
              <a:rPr lang="en-US" altLang="zh-CN" dirty="0" smtClean="0"/>
              <a:t>Indirect pointing devices separate the input (monitor) space from the output (display) space</a:t>
            </a:r>
          </a:p>
          <a:p>
            <a:r>
              <a:rPr lang="en-US" dirty="0" smtClean="0"/>
              <a:t>Provide a surface for the hand to rest</a:t>
            </a:r>
          </a:p>
          <a:p>
            <a:r>
              <a:rPr lang="en-US" dirty="0" smtClean="0"/>
              <a:t>However, they require the hand to locate the device and demand hand/eye coordination</a:t>
            </a:r>
            <a:endParaRPr lang="en-US" dirty="0"/>
          </a:p>
        </p:txBody>
      </p:sp>
      <p:sp>
        <p:nvSpPr>
          <p:cNvPr id="4" name="日期占位符 3"/>
          <p:cNvSpPr>
            <a:spLocks noGrp="1"/>
          </p:cNvSpPr>
          <p:nvPr>
            <p:ph type="dt" sz="half" idx="10"/>
          </p:nvPr>
        </p:nvSpPr>
        <p:spPr/>
        <p:txBody>
          <a:bodyPr/>
          <a:lstStyle/>
          <a:p>
            <a:fld id="{568E3CEA-F198-483E-B136-E6DE4D19DBBA}" type="datetime1">
              <a:rPr lang="en-US" smtClean="0"/>
              <a:t>6/7/2018</a:t>
            </a:fld>
            <a:endParaRPr lang="en-US"/>
          </a:p>
        </p:txBody>
      </p:sp>
      <p:sp>
        <p:nvSpPr>
          <p:cNvPr id="5" name="页脚占位符 4"/>
          <p:cNvSpPr>
            <a:spLocks noGrp="1"/>
          </p:cNvSpPr>
          <p:nvPr>
            <p:ph type="ftr" sz="quarter" idx="11"/>
          </p:nvPr>
        </p:nvSpPr>
        <p:spPr/>
        <p:txBody>
          <a:bodyPr/>
          <a:lstStyle/>
          <a:p>
            <a:r>
              <a:rPr lang="en-US" altLang="zh-CN" smtClean="0"/>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23</a:t>
            </a:fld>
            <a:endParaRPr lang="en-US"/>
          </a:p>
        </p:txBody>
      </p:sp>
      <p:pic>
        <p:nvPicPr>
          <p:cNvPr id="10" name="Picture 2" descr="https://ss1.bdstatic.com/70cFvXSh_Q1YnxGkpoWK1HF6hhy/it/u=87154647,4249124750&amp;fm=27&amp;gp=0.jpg"/>
          <p:cNvPicPr>
            <a:picLocks noChangeAspect="1" noChangeArrowheads="1"/>
          </p:cNvPicPr>
          <p:nvPr/>
        </p:nvPicPr>
        <p:blipFill rotWithShape="1">
          <a:blip r:embed="rId2">
            <a:extLst>
              <a:ext uri="{28A0092B-C50C-407E-A947-70E740481C1C}">
                <a14:useLocalDpi xmlns:a14="http://schemas.microsoft.com/office/drawing/2010/main" val="0"/>
              </a:ext>
            </a:extLst>
          </a:blip>
          <a:srcRect b="14582"/>
          <a:stretch/>
        </p:blipFill>
        <p:spPr bwMode="auto">
          <a:xfrm>
            <a:off x="26325" y="4074030"/>
            <a:ext cx="2795784" cy="162824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Picture 8" descr="https://timgsa.baidu.com/timg?image&amp;quality=80&amp;size=b9999_10000&amp;sec=1515843941728&amp;di=b01eb47d99bb4f2d3a0aba1d45bb7579&amp;imgtype=jpg&amp;src=http%3A%2F%2Fimg3.imgtn.bdimg.com%2Fit%2Fu%3D3958382808%2C3198188202%26fm%3D214%26gp%3D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6897" y="4074030"/>
            <a:ext cx="2463428" cy="164064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2" name="组合 11"/>
          <p:cNvGrpSpPr/>
          <p:nvPr/>
        </p:nvGrpSpPr>
        <p:grpSpPr>
          <a:xfrm>
            <a:off x="5432084" y="3581400"/>
            <a:ext cx="3634680" cy="2184499"/>
            <a:chOff x="5481959" y="3581400"/>
            <a:chExt cx="3634680" cy="2184499"/>
          </a:xfrm>
        </p:grpSpPr>
        <p:pic>
          <p:nvPicPr>
            <p:cNvPr id="13" name="Picture 6" descr="https://timgsa.baidu.com/timg?image&amp;quality=80&amp;size=b9999_10000&amp;sec=1516438513&amp;di=872b67b3c587f0c6561fdb9f9b909d0d&amp;imgtype=jpg&amp;er=1&amp;src=http%3A%2F%2Fimg1.photo138.com%2FBFT1%2FZC791701-D-5-1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096" b="17608"/>
            <a:stretch/>
          </p:blipFill>
          <p:spPr bwMode="auto">
            <a:xfrm>
              <a:off x="5481959" y="4074030"/>
              <a:ext cx="2138041" cy="16740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https://timgsa.baidu.com/timg?image&amp;quality=80&amp;size=b10000_10000&amp;sec=1515833956&amp;di=645b41c2ee07ccafca3679984c431335&amp;src=http://img.xxjcy.com/pic/z14298d0-0x0-0/kc_8302pc_strong_style_color_b82220_joystick_strong.jpg"/>
            <p:cNvPicPr>
              <a:picLocks noChangeAspect="1" noChangeArrowheads="1"/>
            </p:cNvPicPr>
            <p:nvPr/>
          </p:nvPicPr>
          <p:blipFill rotWithShape="1">
            <a:blip r:embed="rId5">
              <a:extLst>
                <a:ext uri="{28A0092B-C50C-407E-A947-70E740481C1C}">
                  <a14:useLocalDpi xmlns:a14="http://schemas.microsoft.com/office/drawing/2010/main" val="0"/>
                </a:ext>
              </a:extLst>
            </a:blip>
            <a:srcRect l="23790" r="23846"/>
            <a:stretch/>
          </p:blipFill>
          <p:spPr bwMode="auto">
            <a:xfrm>
              <a:off x="7543800" y="3581400"/>
              <a:ext cx="1572839" cy="218449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386180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en-US" dirty="0"/>
              <a:t>Indirect-control pointing devices</a:t>
            </a:r>
            <a:endParaRPr lang="en-US" dirty="0"/>
          </a:p>
        </p:txBody>
      </p:sp>
      <p:sp>
        <p:nvSpPr>
          <p:cNvPr id="3" name="内容占位符 2"/>
          <p:cNvSpPr>
            <a:spLocks noGrp="1"/>
          </p:cNvSpPr>
          <p:nvPr>
            <p:ph idx="1"/>
          </p:nvPr>
        </p:nvSpPr>
        <p:spPr/>
        <p:txBody>
          <a:bodyPr/>
          <a:lstStyle/>
          <a:p>
            <a:r>
              <a:rPr lang="en-US" dirty="0" smtClean="0"/>
              <a:t>The </a:t>
            </a:r>
            <a:r>
              <a:rPr lang="en-US" i="1" dirty="0" smtClean="0"/>
              <a:t>mouse</a:t>
            </a:r>
            <a:r>
              <a:rPr lang="en-US" dirty="0" smtClean="0"/>
              <a:t> is the most common indirect pointing device</a:t>
            </a:r>
          </a:p>
          <a:p>
            <a:r>
              <a:rPr lang="en-US" dirty="0" smtClean="0"/>
              <a:t>Problems:</a:t>
            </a:r>
          </a:p>
          <a:p>
            <a:pPr lvl="1"/>
            <a:r>
              <a:rPr lang="en-US" dirty="0" smtClean="0"/>
              <a:t>Consume desk space</a:t>
            </a:r>
          </a:p>
          <a:p>
            <a:pPr lvl="1"/>
            <a:r>
              <a:rPr lang="en-US" dirty="0" smtClean="0"/>
              <a:t>Separate attention between the motor and display space</a:t>
            </a:r>
          </a:p>
          <a:p>
            <a:pPr lvl="1"/>
            <a:endParaRPr lang="en-US" dirty="0" smtClean="0"/>
          </a:p>
          <a:p>
            <a:pPr lvl="1"/>
            <a:endParaRPr lang="en-US" dirty="0"/>
          </a:p>
          <a:p>
            <a:pPr lvl="1"/>
            <a:endParaRPr lang="en-US" dirty="0" smtClean="0"/>
          </a:p>
          <a:p>
            <a:pPr lvl="1"/>
            <a:endParaRPr lang="en-US" dirty="0"/>
          </a:p>
          <a:p>
            <a:pPr lvl="1"/>
            <a:endParaRPr lang="en-US" dirty="0" smtClean="0"/>
          </a:p>
          <a:p>
            <a:pPr lvl="1"/>
            <a:endParaRPr lang="en-US" dirty="0"/>
          </a:p>
          <a:p>
            <a:endParaRPr lang="en-US" dirty="0" smtClean="0"/>
          </a:p>
          <a:p>
            <a:r>
              <a:rPr lang="en-US" dirty="0" smtClean="0"/>
              <a:t>The </a:t>
            </a:r>
            <a:r>
              <a:rPr lang="en-US" i="1" dirty="0"/>
              <a:t>trackball</a:t>
            </a:r>
            <a:r>
              <a:rPr lang="en-US" dirty="0"/>
              <a:t> is controlled by spinning a ball along two axes</a:t>
            </a:r>
          </a:p>
          <a:p>
            <a:endParaRPr lang="en-US" dirty="0"/>
          </a:p>
        </p:txBody>
      </p:sp>
      <p:sp>
        <p:nvSpPr>
          <p:cNvPr id="4" name="日期占位符 3"/>
          <p:cNvSpPr>
            <a:spLocks noGrp="1"/>
          </p:cNvSpPr>
          <p:nvPr>
            <p:ph type="dt" sz="half" idx="10"/>
          </p:nvPr>
        </p:nvSpPr>
        <p:spPr/>
        <p:txBody>
          <a:bodyPr/>
          <a:lstStyle/>
          <a:p>
            <a:fld id="{568E3CEA-F198-483E-B136-E6DE4D19DBBA}" type="datetime1">
              <a:rPr lang="en-US" smtClean="0"/>
              <a:t>6/7/2018</a:t>
            </a:fld>
            <a:endParaRPr lang="en-US"/>
          </a:p>
        </p:txBody>
      </p:sp>
      <p:sp>
        <p:nvSpPr>
          <p:cNvPr id="5" name="页脚占位符 4"/>
          <p:cNvSpPr>
            <a:spLocks noGrp="1"/>
          </p:cNvSpPr>
          <p:nvPr>
            <p:ph type="ftr" sz="quarter" idx="11"/>
          </p:nvPr>
        </p:nvSpPr>
        <p:spPr/>
        <p:txBody>
          <a:bodyPr/>
          <a:lstStyle/>
          <a:p>
            <a:r>
              <a:rPr lang="en-US" altLang="zh-CN" smtClean="0"/>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24</a:t>
            </a:fld>
            <a:endParaRPr lang="en-US"/>
          </a:p>
        </p:txBody>
      </p:sp>
      <p:pic>
        <p:nvPicPr>
          <p:cNvPr id="7" name="Picture 2"/>
          <p:cNvPicPr>
            <a:picLocks noChangeAspect="1"/>
          </p:cNvPicPr>
          <p:nvPr/>
        </p:nvPicPr>
        <p:blipFill>
          <a:blip r:embed="rId2"/>
          <a:stretch>
            <a:fillRect/>
          </a:stretch>
        </p:blipFill>
        <p:spPr>
          <a:xfrm>
            <a:off x="822961" y="3534113"/>
            <a:ext cx="2132654" cy="648617"/>
          </a:xfrm>
          <a:prstGeom prst="rect">
            <a:avLst/>
          </a:prstGeom>
        </p:spPr>
      </p:pic>
      <p:pic>
        <p:nvPicPr>
          <p:cNvPr id="8"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5615" y="2776823"/>
            <a:ext cx="2344329" cy="2163196"/>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1677" y="2948881"/>
            <a:ext cx="3052146" cy="1819079"/>
          </a:xfrm>
          <a:prstGeom prst="rect">
            <a:avLst/>
          </a:prstGeom>
        </p:spPr>
      </p:pic>
    </p:spTree>
    <p:extLst>
      <p:ext uri="{BB962C8B-B14F-4D97-AF65-F5344CB8AC3E}">
        <p14:creationId xmlns:p14="http://schemas.microsoft.com/office/powerpoint/2010/main" val="11742020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en-US" dirty="0"/>
              <a:t>Indirect-control pointing devices</a:t>
            </a:r>
            <a:endParaRPr lang="en-US" dirty="0"/>
          </a:p>
        </p:txBody>
      </p:sp>
      <p:sp>
        <p:nvSpPr>
          <p:cNvPr id="3" name="内容占位符 2"/>
          <p:cNvSpPr>
            <a:spLocks noGrp="1"/>
          </p:cNvSpPr>
          <p:nvPr>
            <p:ph idx="1"/>
          </p:nvPr>
        </p:nvSpPr>
        <p:spPr/>
        <p:txBody>
          <a:bodyPr/>
          <a:lstStyle/>
          <a:p>
            <a:r>
              <a:rPr lang="en-US" dirty="0" smtClean="0"/>
              <a:t>The joystick has dozens of versions with varying stick lengths and thicknesses, displacement forces and distances, anchoring strategies for bases, and placement relative to the keyboard and screen</a:t>
            </a:r>
          </a:p>
          <a:p>
            <a:r>
              <a:rPr lang="en-US" dirty="0" smtClean="0"/>
              <a:t>Joysticks are appealing for tracking purposes</a:t>
            </a:r>
            <a:endParaRPr lang="en-US" dirty="0"/>
          </a:p>
        </p:txBody>
      </p:sp>
      <p:sp>
        <p:nvSpPr>
          <p:cNvPr id="4" name="日期占位符 3"/>
          <p:cNvSpPr>
            <a:spLocks noGrp="1"/>
          </p:cNvSpPr>
          <p:nvPr>
            <p:ph type="dt" sz="half" idx="10"/>
          </p:nvPr>
        </p:nvSpPr>
        <p:spPr/>
        <p:txBody>
          <a:bodyPr/>
          <a:lstStyle/>
          <a:p>
            <a:fld id="{568E3CEA-F198-483E-B136-E6DE4D19DBBA}" type="datetime1">
              <a:rPr lang="en-US" smtClean="0"/>
              <a:t>6/7/2018</a:t>
            </a:fld>
            <a:endParaRPr lang="en-US"/>
          </a:p>
        </p:txBody>
      </p:sp>
      <p:sp>
        <p:nvSpPr>
          <p:cNvPr id="5" name="页脚占位符 4"/>
          <p:cNvSpPr>
            <a:spLocks noGrp="1"/>
          </p:cNvSpPr>
          <p:nvPr>
            <p:ph type="ftr" sz="quarter" idx="11"/>
          </p:nvPr>
        </p:nvSpPr>
        <p:spPr/>
        <p:txBody>
          <a:bodyPr/>
          <a:lstStyle/>
          <a:p>
            <a:r>
              <a:rPr lang="en-US" altLang="zh-CN" smtClean="0"/>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25</a:t>
            </a:fld>
            <a:endParaRPr lang="en-US"/>
          </a:p>
        </p:txBody>
      </p:sp>
      <p:pic>
        <p:nvPicPr>
          <p:cNvPr id="9" name="Picture 10" descr="https://timgsa.baidu.com/timg?image&amp;quality=80&amp;size=b10000_10000&amp;sec=1515833956&amp;di=645b41c2ee07ccafca3679984c431335&amp;src=http://img.xxjcy.com/pic/z14298d0-0x0-0/kc_8302pc_strong_style_color_b82220_joystick_strong.jpg"/>
          <p:cNvPicPr>
            <a:picLocks noChangeAspect="1" noChangeArrowheads="1"/>
          </p:cNvPicPr>
          <p:nvPr/>
        </p:nvPicPr>
        <p:blipFill rotWithShape="1">
          <a:blip r:embed="rId2">
            <a:extLst>
              <a:ext uri="{28A0092B-C50C-407E-A947-70E740481C1C}">
                <a14:useLocalDpi xmlns:a14="http://schemas.microsoft.com/office/drawing/2010/main" val="0"/>
              </a:ext>
            </a:extLst>
          </a:blip>
          <a:srcRect l="23790" r="23846"/>
          <a:stretch/>
        </p:blipFill>
        <p:spPr bwMode="auto">
          <a:xfrm>
            <a:off x="6686332" y="3840708"/>
            <a:ext cx="1572839" cy="2184499"/>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854" y="3926654"/>
            <a:ext cx="2812416" cy="2045393"/>
          </a:xfrm>
          <a:prstGeom prst="rect">
            <a:avLst/>
          </a:prstGeom>
        </p:spPr>
      </p:pic>
      <p:pic>
        <p:nvPicPr>
          <p:cNvPr id="13" name="图片 12"/>
          <p:cNvPicPr>
            <a:picLocks noChangeAspect="1"/>
          </p:cNvPicPr>
          <p:nvPr/>
        </p:nvPicPr>
        <p:blipFill rotWithShape="1">
          <a:blip r:embed="rId4" cstate="print">
            <a:extLst>
              <a:ext uri="{28A0092B-C50C-407E-A947-70E740481C1C}">
                <a14:useLocalDpi xmlns:a14="http://schemas.microsoft.com/office/drawing/2010/main" val="0"/>
              </a:ext>
            </a:extLst>
          </a:blip>
          <a:srcRect l="16408" t="6774"/>
          <a:stretch/>
        </p:blipFill>
        <p:spPr>
          <a:xfrm>
            <a:off x="3645711" y="3893866"/>
            <a:ext cx="2795154" cy="2078181"/>
          </a:xfrm>
          <a:prstGeom prst="rect">
            <a:avLst/>
          </a:prstGeom>
        </p:spPr>
      </p:pic>
    </p:spTree>
    <p:extLst>
      <p:ext uri="{BB962C8B-B14F-4D97-AF65-F5344CB8AC3E}">
        <p14:creationId xmlns:p14="http://schemas.microsoft.com/office/powerpoint/2010/main" val="8397010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en-US" dirty="0"/>
              <a:t>Indirect-control pointing devices</a:t>
            </a:r>
            <a:endParaRPr lang="en-US" dirty="0"/>
          </a:p>
        </p:txBody>
      </p:sp>
      <p:sp>
        <p:nvSpPr>
          <p:cNvPr id="3" name="内容占位符 2"/>
          <p:cNvSpPr>
            <a:spLocks noGrp="1"/>
          </p:cNvSpPr>
          <p:nvPr>
            <p:ph idx="1"/>
          </p:nvPr>
        </p:nvSpPr>
        <p:spPr/>
        <p:txBody>
          <a:bodyPr/>
          <a:lstStyle/>
          <a:p>
            <a:r>
              <a:rPr lang="en-US" dirty="0" smtClean="0"/>
              <a:t>The direction pad originated in game consoles and consists of four directional arrows arranged in a cross with a trigger button in the center</a:t>
            </a:r>
            <a:endParaRPr lang="en-US" dirty="0"/>
          </a:p>
        </p:txBody>
      </p:sp>
      <p:sp>
        <p:nvSpPr>
          <p:cNvPr id="4" name="日期占位符 3"/>
          <p:cNvSpPr>
            <a:spLocks noGrp="1"/>
          </p:cNvSpPr>
          <p:nvPr>
            <p:ph type="dt" sz="half" idx="10"/>
          </p:nvPr>
        </p:nvSpPr>
        <p:spPr/>
        <p:txBody>
          <a:bodyPr/>
          <a:lstStyle/>
          <a:p>
            <a:fld id="{568E3CEA-F198-483E-B136-E6DE4D19DBBA}" type="datetime1">
              <a:rPr lang="en-US" smtClean="0"/>
              <a:t>6/7/2018</a:t>
            </a:fld>
            <a:endParaRPr lang="en-US"/>
          </a:p>
        </p:txBody>
      </p:sp>
      <p:sp>
        <p:nvSpPr>
          <p:cNvPr id="5" name="页脚占位符 4"/>
          <p:cNvSpPr>
            <a:spLocks noGrp="1"/>
          </p:cNvSpPr>
          <p:nvPr>
            <p:ph type="ftr" sz="quarter" idx="11"/>
          </p:nvPr>
        </p:nvSpPr>
        <p:spPr/>
        <p:txBody>
          <a:bodyPr/>
          <a:lstStyle/>
          <a:p>
            <a:r>
              <a:rPr lang="en-US" altLang="zh-CN" smtClean="0"/>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26</a:t>
            </a:fld>
            <a:endParaRPr lang="en-US"/>
          </a:p>
        </p:txBody>
      </p:sp>
      <p:pic>
        <p:nvPicPr>
          <p:cNvPr id="7" name="Picture 6" descr="https://timgsa.baidu.com/timg?image&amp;quality=80&amp;size=b9999_10000&amp;sec=1516703939697&amp;di=6630f899d2d9c19a79b4da72ef57d3a3&amp;imgtype=0&amp;src=http%3A%2F%2Fnews.sznews.com%2Fimages%2Fattachement%2Fjpg%2Fsite3%2F20140224%2F4437e641f0881474cbeb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6242" y="2646146"/>
            <a:ext cx="1837563" cy="27241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s://timgsa.baidu.com/timg?image&amp;quality=80&amp;size=b9999_10000&amp;sec=1516438513&amp;di=872b67b3c587f0c6561fdb9f9b909d0d&amp;imgtype=jpg&amp;er=1&amp;src=http%3A%2F%2Fimg1.photo138.com%2FBFT1%2FZC791701-D-5-1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096" b="17608"/>
          <a:stretch/>
        </p:blipFill>
        <p:spPr bwMode="auto">
          <a:xfrm>
            <a:off x="4243701" y="3204464"/>
            <a:ext cx="2138041" cy="1674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77410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en-US" dirty="0"/>
              <a:t>Indirect-control pointing devices</a:t>
            </a:r>
            <a:endParaRPr lang="en-US" dirty="0"/>
          </a:p>
        </p:txBody>
      </p:sp>
      <p:sp>
        <p:nvSpPr>
          <p:cNvPr id="3" name="内容占位符 2"/>
          <p:cNvSpPr>
            <a:spLocks noGrp="1"/>
          </p:cNvSpPr>
          <p:nvPr>
            <p:ph idx="1"/>
          </p:nvPr>
        </p:nvSpPr>
        <p:spPr/>
        <p:txBody>
          <a:bodyPr/>
          <a:lstStyle/>
          <a:p>
            <a:r>
              <a:rPr lang="en-US" dirty="0" smtClean="0"/>
              <a:t>The graphics tablet is a touch-sensitive surface separate from the screen, usually laid flat on the desk/table or in the user’s lap </a:t>
            </a:r>
            <a:endParaRPr lang="en-US" dirty="0"/>
          </a:p>
        </p:txBody>
      </p:sp>
      <p:sp>
        <p:nvSpPr>
          <p:cNvPr id="4" name="日期占位符 3"/>
          <p:cNvSpPr>
            <a:spLocks noGrp="1"/>
          </p:cNvSpPr>
          <p:nvPr>
            <p:ph type="dt" sz="half" idx="10"/>
          </p:nvPr>
        </p:nvSpPr>
        <p:spPr/>
        <p:txBody>
          <a:bodyPr/>
          <a:lstStyle/>
          <a:p>
            <a:fld id="{568E3CEA-F198-483E-B136-E6DE4D19DBBA}" type="datetime1">
              <a:rPr lang="en-US" smtClean="0"/>
              <a:t>6/7/2018</a:t>
            </a:fld>
            <a:endParaRPr lang="en-US"/>
          </a:p>
        </p:txBody>
      </p:sp>
      <p:sp>
        <p:nvSpPr>
          <p:cNvPr id="5" name="页脚占位符 4"/>
          <p:cNvSpPr>
            <a:spLocks noGrp="1"/>
          </p:cNvSpPr>
          <p:nvPr>
            <p:ph type="ftr" sz="quarter" idx="11"/>
          </p:nvPr>
        </p:nvSpPr>
        <p:spPr/>
        <p:txBody>
          <a:bodyPr/>
          <a:lstStyle/>
          <a:p>
            <a:r>
              <a:rPr lang="en-US" altLang="zh-CN" smtClean="0"/>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27</a:t>
            </a:fld>
            <a:endParaRPr lang="en-US"/>
          </a:p>
        </p:txBody>
      </p:sp>
      <p:pic>
        <p:nvPicPr>
          <p:cNvPr id="7" name="Picture 10" descr="https://timgsa.baidu.com/timg?image&amp;quality=80&amp;size=b10000_10000&amp;sec=1515835820&amp;di=0128559de8a4a3c3570e596bb4b887a5&amp;src=http://img.comix.com.cn/product/1171015/img75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90290" y="3024364"/>
            <a:ext cx="4615671" cy="310788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54256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Comparison of pointing devices</a:t>
            </a:r>
            <a:endParaRPr lang="en-US" dirty="0"/>
          </a:p>
        </p:txBody>
      </p:sp>
      <p:sp>
        <p:nvSpPr>
          <p:cNvPr id="3" name="内容占位符 2"/>
          <p:cNvSpPr>
            <a:spLocks noGrp="1"/>
          </p:cNvSpPr>
          <p:nvPr>
            <p:ph idx="1"/>
          </p:nvPr>
        </p:nvSpPr>
        <p:spPr/>
        <p:txBody>
          <a:bodyPr/>
          <a:lstStyle/>
          <a:p>
            <a:r>
              <a:rPr lang="en-US" dirty="0" smtClean="0"/>
              <a:t>Speed</a:t>
            </a:r>
          </a:p>
          <a:p>
            <a:pPr lvl="1"/>
            <a:r>
              <a:rPr lang="en-US" dirty="0" smtClean="0"/>
              <a:t>Touchscreen &lt;mouse &lt; trackball/touchpad &lt; pointing stick</a:t>
            </a:r>
          </a:p>
          <a:p>
            <a:r>
              <a:rPr lang="en-US" altLang="zh-CN" dirty="0" smtClean="0"/>
              <a:t>For some tasks, pointing devices are faster than cursor keys, while for other tasks, they are not</a:t>
            </a:r>
          </a:p>
          <a:p>
            <a:r>
              <a:rPr lang="en-US" dirty="0" smtClean="0"/>
              <a:t>Users with motor disabilities prefer joysticks and trackballs</a:t>
            </a:r>
          </a:p>
        </p:txBody>
      </p:sp>
      <p:sp>
        <p:nvSpPr>
          <p:cNvPr id="4" name="日期占位符 3"/>
          <p:cNvSpPr>
            <a:spLocks noGrp="1"/>
          </p:cNvSpPr>
          <p:nvPr>
            <p:ph type="dt" sz="half" idx="10"/>
          </p:nvPr>
        </p:nvSpPr>
        <p:spPr/>
        <p:txBody>
          <a:bodyPr/>
          <a:lstStyle/>
          <a:p>
            <a:fld id="{568E3CEA-F198-483E-B136-E6DE4D19DBBA}" type="datetime1">
              <a:rPr lang="en-US" smtClean="0"/>
              <a:t>6/7/2018</a:t>
            </a:fld>
            <a:endParaRPr lang="en-US"/>
          </a:p>
        </p:txBody>
      </p:sp>
      <p:sp>
        <p:nvSpPr>
          <p:cNvPr id="5" name="页脚占位符 4"/>
          <p:cNvSpPr>
            <a:spLocks noGrp="1"/>
          </p:cNvSpPr>
          <p:nvPr>
            <p:ph type="ftr" sz="quarter" idx="11"/>
          </p:nvPr>
        </p:nvSpPr>
        <p:spPr/>
        <p:txBody>
          <a:bodyPr/>
          <a:lstStyle/>
          <a:p>
            <a:r>
              <a:rPr lang="en-US" altLang="zh-CN" smtClean="0"/>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28</a:t>
            </a:fld>
            <a:endParaRPr lang="en-US"/>
          </a:p>
        </p:txBody>
      </p:sp>
    </p:spTree>
    <p:extLst>
      <p:ext uri="{BB962C8B-B14F-4D97-AF65-F5344CB8AC3E}">
        <p14:creationId xmlns:p14="http://schemas.microsoft.com/office/powerpoint/2010/main" val="41496686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err="1" smtClean="0"/>
              <a:t>Fitts’s</a:t>
            </a:r>
            <a:r>
              <a:rPr lang="en-US" dirty="0" smtClean="0"/>
              <a:t> Law</a:t>
            </a:r>
            <a:endParaRPr lang="en-US" dirty="0"/>
          </a:p>
        </p:txBody>
      </p:sp>
      <mc:AlternateContent xmlns:mc="http://schemas.openxmlformats.org/markup-compatibility/2006">
        <mc:Choice xmlns:a14="http://schemas.microsoft.com/office/drawing/2010/main" Requires="a14">
          <p:sp>
            <p:nvSpPr>
              <p:cNvPr id="3" name="内容占位符 2"/>
              <p:cNvSpPr>
                <a:spLocks noGrp="1"/>
              </p:cNvSpPr>
              <p:nvPr>
                <p:ph idx="1"/>
              </p:nvPr>
            </p:nvSpPr>
            <p:spPr/>
            <p:txBody>
              <a:bodyPr>
                <a:normAutofit/>
              </a:bodyPr>
              <a:lstStyle/>
              <a:p>
                <a:r>
                  <a:rPr lang="en-US" altLang="zh-CN" dirty="0" err="1" smtClean="0"/>
                  <a:t>Fitts’s</a:t>
                </a:r>
                <a:r>
                  <a:rPr lang="en-US" altLang="zh-CN" dirty="0" smtClean="0"/>
                  <a:t> </a:t>
                </a:r>
                <a:r>
                  <a:rPr lang="en-US" altLang="zh-CN" dirty="0" smtClean="0"/>
                  <a:t>Law models human hand movement</a:t>
                </a:r>
              </a:p>
              <a:p>
                <a:pPr algn="ctr"/>
                <a14:m>
                  <m:oMath xmlns:m="http://schemas.openxmlformats.org/officeDocument/2006/math">
                    <m:r>
                      <a:rPr lang="en-US" sz="2800" b="0" i="1" smtClean="0">
                        <a:latin typeface="Cambria Math" panose="02040503050406030204" pitchFamily="18" charset="0"/>
                      </a:rPr>
                      <m:t>𝑀𝑇</m:t>
                    </m:r>
                    <m:r>
                      <a:rPr lang="en-US" sz="2800" b="0" i="1" smtClean="0">
                        <a:latin typeface="Cambria Math" panose="02040503050406030204" pitchFamily="18" charset="0"/>
                      </a:rPr>
                      <m:t>=</m:t>
                    </m:r>
                    <m:r>
                      <a:rPr lang="en-US" sz="2800" b="0" i="1" smtClean="0">
                        <a:latin typeface="Cambria Math" panose="02040503050406030204" pitchFamily="18" charset="0"/>
                      </a:rPr>
                      <m:t>𝑎</m:t>
                    </m:r>
                    <m:r>
                      <a:rPr lang="en-US" sz="2800" b="0" i="1" smtClean="0">
                        <a:latin typeface="Cambria Math" panose="02040503050406030204" pitchFamily="18" charset="0"/>
                      </a:rPr>
                      <m:t>+</m:t>
                    </m:r>
                    <m:r>
                      <a:rPr lang="en-US" sz="2800" b="0" i="1" smtClean="0">
                        <a:latin typeface="Cambria Math" panose="02040503050406030204" pitchFamily="18" charset="0"/>
                      </a:rPr>
                      <m:t>𝑏</m:t>
                    </m:r>
                    <m:r>
                      <a:rPr lang="en-US" sz="2800" b="0" i="1" smtClean="0">
                        <a:latin typeface="Cambria Math" panose="02040503050406030204" pitchFamily="18" charset="0"/>
                      </a:rPr>
                      <m:t>∗</m:t>
                    </m:r>
                    <m:func>
                      <m:funcPr>
                        <m:ctrlPr>
                          <a:rPr lang="en-US" sz="2800" b="0" i="1" smtClean="0">
                            <a:latin typeface="Cambria Math" panose="02040503050406030204" pitchFamily="18" charset="0"/>
                          </a:rPr>
                        </m:ctrlPr>
                      </m:funcPr>
                      <m:fName>
                        <m:sSub>
                          <m:sSubPr>
                            <m:ctrlPr>
                              <a:rPr lang="en-US" sz="2800" b="0" i="1" smtClean="0">
                                <a:latin typeface="Cambria Math" panose="02040503050406030204" pitchFamily="18" charset="0"/>
                              </a:rPr>
                            </m:ctrlPr>
                          </m:sSubPr>
                          <m:e>
                            <m:r>
                              <m:rPr>
                                <m:sty m:val="p"/>
                              </m:rPr>
                              <a:rPr lang="en-US" sz="2800" b="0" i="0" smtClean="0">
                                <a:latin typeface="Cambria Math" panose="02040503050406030204" pitchFamily="18" charset="0"/>
                              </a:rPr>
                              <m:t>log</m:t>
                            </m:r>
                          </m:e>
                          <m:sub>
                            <m:r>
                              <a:rPr lang="en-US" sz="2800" b="0" i="1" smtClean="0">
                                <a:latin typeface="Cambria Math" panose="02040503050406030204" pitchFamily="18" charset="0"/>
                              </a:rPr>
                              <m:t>2</m:t>
                            </m:r>
                          </m:sub>
                        </m:sSub>
                      </m:fName>
                      <m:e>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𝐷</m:t>
                            </m:r>
                          </m:num>
                          <m:den>
                            <m:r>
                              <a:rPr lang="en-US" sz="2800" b="0" i="1" smtClean="0">
                                <a:latin typeface="Cambria Math" panose="02040503050406030204" pitchFamily="18" charset="0"/>
                              </a:rPr>
                              <m:t>𝑊</m:t>
                            </m:r>
                          </m:den>
                        </m:f>
                        <m:r>
                          <a:rPr lang="en-US" sz="2800" b="0" i="1" smtClean="0">
                            <a:latin typeface="Cambria Math" panose="02040503050406030204" pitchFamily="18" charset="0"/>
                          </a:rPr>
                          <m:t>+1)</m:t>
                        </m:r>
                      </m:e>
                    </m:func>
                  </m:oMath>
                </a14:m>
                <a:endParaRPr lang="en-US" dirty="0"/>
              </a:p>
              <a:p>
                <a:r>
                  <a:rPr lang="en-US" i="1" dirty="0" smtClean="0">
                    <a:latin typeface="Times New Roman" panose="02020603050405020304" pitchFamily="18" charset="0"/>
                    <a:cs typeface="Times New Roman" panose="02020603050405020304" pitchFamily="18" charset="0"/>
                  </a:rPr>
                  <a:t>a</a:t>
                </a:r>
                <a:r>
                  <a:rPr lang="en-US" dirty="0" smtClean="0"/>
                  <a:t> and </a:t>
                </a:r>
                <a:r>
                  <a:rPr lang="en-US" i="1" dirty="0">
                    <a:latin typeface="Times New Roman" panose="02020603050405020304" pitchFamily="18" charset="0"/>
                    <a:cs typeface="Times New Roman" panose="02020603050405020304" pitchFamily="18" charset="0"/>
                  </a:rPr>
                  <a:t>b</a:t>
                </a:r>
                <a:r>
                  <a:rPr lang="en-US" dirty="0" smtClean="0"/>
                  <a:t> need to be determined experimentally for a device</a:t>
                </a:r>
              </a:p>
              <a:p>
                <a:r>
                  <a:rPr lang="en-US" dirty="0" smtClean="0"/>
                  <a:t>Example:</a:t>
                </a:r>
              </a:p>
              <a:p>
                <a:endParaRPr lang="en-US" dirty="0"/>
              </a:p>
              <a:p>
                <a:endParaRPr lang="en-US" dirty="0" smtClean="0"/>
              </a:p>
              <a:p>
                <a:endParaRPr lang="en-US" dirty="0"/>
              </a:p>
              <a:p>
                <a:endParaRPr lang="en-US" dirty="0" smtClean="0"/>
              </a:p>
              <a:p>
                <a:r>
                  <a:rPr lang="en-US" dirty="0" smtClean="0"/>
                  <a:t>Designers can decide optimal locations and sizes of elements on the screen using </a:t>
                </a:r>
                <a:r>
                  <a:rPr lang="en-US" dirty="0" err="1" smtClean="0"/>
                  <a:t>Fitts’s</a:t>
                </a:r>
                <a:r>
                  <a:rPr lang="en-US" dirty="0" smtClean="0"/>
                  <a:t> Law</a:t>
                </a:r>
              </a:p>
              <a:p>
                <a:endParaRPr lang="en-US" dirty="0" smtClean="0"/>
              </a:p>
              <a:p>
                <a:endParaRPr lang="en-US" dirty="0"/>
              </a:p>
            </p:txBody>
          </p:sp>
        </mc:Choice>
        <mc:Fallback>
          <p:sp>
            <p:nvSpPr>
              <p:cNvPr id="3" name="内容占位符 2"/>
              <p:cNvSpPr>
                <a:spLocks noGrp="1" noRot="1" noChangeAspect="1" noMove="1" noResize="1" noEditPoints="1" noAdjustHandles="1" noChangeArrowheads="1" noChangeShapeType="1" noTextEdit="1"/>
              </p:cNvSpPr>
              <p:nvPr>
                <p:ph idx="1"/>
              </p:nvPr>
            </p:nvSpPr>
            <p:spPr>
              <a:blipFill>
                <a:blip r:embed="rId2"/>
                <a:stretch>
                  <a:fillRect l="-1140" t="-1568" r="-2812"/>
                </a:stretch>
              </a:blipFill>
            </p:spPr>
            <p:txBody>
              <a:bodyPr/>
              <a:lstStyle/>
              <a:p>
                <a:r>
                  <a:rPr lang="en-US">
                    <a:noFill/>
                  </a:rPr>
                  <a:t> </a:t>
                </a:r>
              </a:p>
            </p:txBody>
          </p:sp>
        </mc:Fallback>
      </mc:AlternateContent>
      <p:sp>
        <p:nvSpPr>
          <p:cNvPr id="4" name="日期占位符 3"/>
          <p:cNvSpPr>
            <a:spLocks noGrp="1"/>
          </p:cNvSpPr>
          <p:nvPr>
            <p:ph type="dt" sz="half" idx="10"/>
          </p:nvPr>
        </p:nvSpPr>
        <p:spPr/>
        <p:txBody>
          <a:bodyPr/>
          <a:lstStyle/>
          <a:p>
            <a:fld id="{568E3CEA-F198-483E-B136-E6DE4D19DBBA}" type="datetime1">
              <a:rPr lang="en-US" smtClean="0"/>
              <a:t>6/7/2018</a:t>
            </a:fld>
            <a:endParaRPr lang="en-US"/>
          </a:p>
        </p:txBody>
      </p:sp>
      <p:sp>
        <p:nvSpPr>
          <p:cNvPr id="5" name="页脚占位符 4"/>
          <p:cNvSpPr>
            <a:spLocks noGrp="1"/>
          </p:cNvSpPr>
          <p:nvPr>
            <p:ph type="ftr" sz="quarter" idx="11"/>
          </p:nvPr>
        </p:nvSpPr>
        <p:spPr/>
        <p:txBody>
          <a:bodyPr/>
          <a:lstStyle/>
          <a:p>
            <a:r>
              <a:rPr lang="en-US" altLang="zh-CN" smtClean="0"/>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29</a:t>
            </a:fld>
            <a:endParaRPr lang="en-US"/>
          </a:p>
        </p:txBody>
      </p:sp>
      <p:grpSp>
        <p:nvGrpSpPr>
          <p:cNvPr id="10" name="组合 9"/>
          <p:cNvGrpSpPr/>
          <p:nvPr/>
        </p:nvGrpSpPr>
        <p:grpSpPr>
          <a:xfrm>
            <a:off x="587829" y="3108957"/>
            <a:ext cx="8195728" cy="1978429"/>
            <a:chOff x="587829" y="3108957"/>
            <a:chExt cx="8195728" cy="1978429"/>
          </a:xfrm>
        </p:grpSpPr>
        <p:sp>
          <p:nvSpPr>
            <p:cNvPr id="7" name="圆角矩形 6"/>
            <p:cNvSpPr/>
            <p:nvPr/>
          </p:nvSpPr>
          <p:spPr>
            <a:xfrm>
              <a:off x="587829" y="3108957"/>
              <a:ext cx="8020594" cy="197842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3200"/>
                </a:lnSpc>
              </a:pPr>
              <a:r>
                <a:rPr lang="en-US" sz="2200" i="1" dirty="0" smtClean="0">
                  <a:solidFill>
                    <a:schemeClr val="tx1">
                      <a:lumMod val="75000"/>
                      <a:lumOff val="25000"/>
                    </a:schemeClr>
                  </a:solidFill>
                  <a:latin typeface="Times New Roman" panose="02020603050405020304" pitchFamily="18" charset="0"/>
                  <a:cs typeface="Times New Roman" panose="02020603050405020304" pitchFamily="18" charset="0"/>
                </a:rPr>
                <a:t>a</a:t>
              </a:r>
              <a:r>
                <a:rPr lang="en-US" sz="2200" dirty="0" smtClean="0">
                  <a:solidFill>
                    <a:schemeClr val="tx1">
                      <a:lumMod val="75000"/>
                      <a:lumOff val="25000"/>
                    </a:schemeClr>
                  </a:solidFill>
                  <a:latin typeface="Times New Roman" panose="02020603050405020304" pitchFamily="18" charset="0"/>
                  <a:cs typeface="Times New Roman" panose="02020603050405020304" pitchFamily="18" charset="0"/>
                </a:rPr>
                <a:t> = 300 milliseconds</a:t>
              </a:r>
            </a:p>
            <a:p>
              <a:pPr>
                <a:lnSpc>
                  <a:spcPts val="3200"/>
                </a:lnSpc>
              </a:pPr>
              <a:r>
                <a:rPr lang="en-US" sz="2200" i="1" dirty="0" smtClean="0">
                  <a:solidFill>
                    <a:schemeClr val="tx1">
                      <a:lumMod val="75000"/>
                      <a:lumOff val="25000"/>
                    </a:schemeClr>
                  </a:solidFill>
                  <a:latin typeface="Times New Roman" panose="02020603050405020304" pitchFamily="18" charset="0"/>
                  <a:cs typeface="Times New Roman" panose="02020603050405020304" pitchFamily="18" charset="0"/>
                </a:rPr>
                <a:t>b</a:t>
              </a:r>
              <a:r>
                <a:rPr lang="en-US" sz="2200" dirty="0" smtClean="0">
                  <a:solidFill>
                    <a:schemeClr val="tx1">
                      <a:lumMod val="75000"/>
                      <a:lumOff val="25000"/>
                    </a:schemeClr>
                  </a:solidFill>
                  <a:latin typeface="Times New Roman" panose="02020603050405020304" pitchFamily="18" charset="0"/>
                  <a:cs typeface="Times New Roman" panose="02020603050405020304" pitchFamily="18" charset="0"/>
                </a:rPr>
                <a:t> = 200 </a:t>
              </a:r>
              <a:r>
                <a:rPr lang="en-US" sz="2200" dirty="0" err="1" smtClean="0">
                  <a:solidFill>
                    <a:schemeClr val="tx1">
                      <a:lumMod val="75000"/>
                      <a:lumOff val="25000"/>
                    </a:schemeClr>
                  </a:solidFill>
                  <a:latin typeface="Times New Roman" panose="02020603050405020304" pitchFamily="18" charset="0"/>
                  <a:cs typeface="Times New Roman" panose="02020603050405020304" pitchFamily="18" charset="0"/>
                </a:rPr>
                <a:t>msec</a:t>
              </a:r>
              <a:r>
                <a:rPr lang="en-US" sz="2200" dirty="0" smtClean="0">
                  <a:solidFill>
                    <a:schemeClr val="tx1">
                      <a:lumMod val="75000"/>
                      <a:lumOff val="25000"/>
                    </a:schemeClr>
                  </a:solidFill>
                  <a:latin typeface="Times New Roman" panose="02020603050405020304" pitchFamily="18" charset="0"/>
                  <a:cs typeface="Times New Roman" panose="02020603050405020304" pitchFamily="18" charset="0"/>
                </a:rPr>
                <a:t>/bit</a:t>
              </a:r>
            </a:p>
            <a:p>
              <a:pPr>
                <a:lnSpc>
                  <a:spcPts val="3200"/>
                </a:lnSpc>
              </a:pPr>
              <a:r>
                <a:rPr lang="en-US" sz="2200" dirty="0" smtClean="0">
                  <a:solidFill>
                    <a:schemeClr val="tx1">
                      <a:lumMod val="75000"/>
                      <a:lumOff val="25000"/>
                    </a:schemeClr>
                  </a:solidFill>
                  <a:latin typeface="Times New Roman" panose="02020603050405020304" pitchFamily="18" charset="0"/>
                  <a:cs typeface="Times New Roman" panose="02020603050405020304" pitchFamily="18" charset="0"/>
                </a:rPr>
                <a:t>D = 14 cm</a:t>
              </a:r>
            </a:p>
            <a:p>
              <a:pPr>
                <a:lnSpc>
                  <a:spcPts val="3200"/>
                </a:lnSpc>
              </a:pPr>
              <a:r>
                <a:rPr lang="en-US" sz="2200" dirty="0" smtClean="0">
                  <a:solidFill>
                    <a:schemeClr val="tx1">
                      <a:lumMod val="75000"/>
                      <a:lumOff val="25000"/>
                    </a:schemeClr>
                  </a:solidFill>
                  <a:latin typeface="Times New Roman" panose="02020603050405020304" pitchFamily="18" charset="0"/>
                  <a:cs typeface="Times New Roman" panose="02020603050405020304" pitchFamily="18" charset="0"/>
                </a:rPr>
                <a:t>W = 2cm</a:t>
              </a:r>
            </a:p>
          </p:txBody>
        </p:sp>
        <p:sp>
          <p:nvSpPr>
            <p:cNvPr id="8" name="右箭头 7"/>
            <p:cNvSpPr/>
            <p:nvPr/>
          </p:nvSpPr>
          <p:spPr>
            <a:xfrm>
              <a:off x="3468198" y="3936071"/>
              <a:ext cx="414446" cy="32419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9" name="文本框 8"/>
                <p:cNvSpPr txBox="1"/>
                <p:nvPr/>
              </p:nvSpPr>
              <p:spPr>
                <a:xfrm>
                  <a:off x="4045302" y="3502365"/>
                  <a:ext cx="4738255" cy="119160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𝑀𝑇</m:t>
                        </m:r>
                        <m:r>
                          <a:rPr lang="en-US" sz="2200" b="0" i="1" smtClean="0">
                            <a:latin typeface="Cambria Math" panose="02040503050406030204" pitchFamily="18" charset="0"/>
                          </a:rPr>
                          <m:t>=300+200∗</m:t>
                        </m:r>
                        <m:func>
                          <m:funcPr>
                            <m:ctrlPr>
                              <a:rPr lang="en-US" sz="2200" b="0" i="1" smtClean="0">
                                <a:latin typeface="Cambria Math" panose="02040503050406030204" pitchFamily="18" charset="0"/>
                              </a:rPr>
                            </m:ctrlPr>
                          </m:funcPr>
                          <m:fName>
                            <m:sSub>
                              <m:sSubPr>
                                <m:ctrlPr>
                                  <a:rPr lang="en-US" sz="2200" b="0" i="1" smtClean="0">
                                    <a:latin typeface="Cambria Math" panose="02040503050406030204" pitchFamily="18" charset="0"/>
                                  </a:rPr>
                                </m:ctrlPr>
                              </m:sSubPr>
                              <m:e>
                                <m:r>
                                  <m:rPr>
                                    <m:sty m:val="p"/>
                                  </m:rPr>
                                  <a:rPr lang="en-US" sz="2200" b="0" i="0" smtClean="0">
                                    <a:latin typeface="Cambria Math" panose="02040503050406030204" pitchFamily="18" charset="0"/>
                                  </a:rPr>
                                  <m:t>log</m:t>
                                </m:r>
                              </m:e>
                              <m:sub>
                                <m:r>
                                  <a:rPr lang="en-US" sz="2200" b="0" i="1" smtClean="0">
                                    <a:latin typeface="Cambria Math" panose="02040503050406030204" pitchFamily="18" charset="0"/>
                                  </a:rPr>
                                  <m:t>2</m:t>
                                </m:r>
                              </m:sub>
                            </m:sSub>
                          </m:fName>
                          <m:e>
                            <m:d>
                              <m:dPr>
                                <m:ctrlPr>
                                  <a:rPr lang="en-US" sz="2200" b="0" i="1" smtClean="0">
                                    <a:latin typeface="Cambria Math" panose="02040503050406030204" pitchFamily="18" charset="0"/>
                                  </a:rPr>
                                </m:ctrlPr>
                              </m:dPr>
                              <m:e>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14</m:t>
                                    </m:r>
                                  </m:num>
                                  <m:den>
                                    <m:r>
                                      <a:rPr lang="en-US" sz="2200" b="0" i="1" smtClean="0">
                                        <a:latin typeface="Cambria Math" panose="02040503050406030204" pitchFamily="18" charset="0"/>
                                      </a:rPr>
                                      <m:t>2</m:t>
                                    </m:r>
                                  </m:den>
                                </m:f>
                                <m:r>
                                  <a:rPr lang="en-US" sz="2200" b="0" i="1" smtClean="0">
                                    <a:latin typeface="Cambria Math" panose="02040503050406030204" pitchFamily="18" charset="0"/>
                                  </a:rPr>
                                  <m:t>+1</m:t>
                                </m:r>
                              </m:e>
                            </m:d>
                          </m:e>
                        </m:func>
                      </m:oMath>
                    </m:oMathPara>
                  </a14:m>
                  <a:endParaRPr lang="en-US" sz="2200" dirty="0" smtClean="0"/>
                </a:p>
                <a:p>
                  <a:r>
                    <a:rPr lang="en-US" sz="2200" dirty="0" smtClean="0"/>
                    <a:t>            </a:t>
                  </a:r>
                  <a14:m>
                    <m:oMath xmlns:m="http://schemas.openxmlformats.org/officeDocument/2006/math">
                      <m:r>
                        <a:rPr lang="en-US" sz="2200" i="1">
                          <a:latin typeface="Cambria Math" panose="02040503050406030204" pitchFamily="18" charset="0"/>
                        </a:rPr>
                        <m:t>=900</m:t>
                      </m:r>
                    </m:oMath>
                  </a14:m>
                  <a:endParaRPr lang="en-US" sz="2200" dirty="0"/>
                </a:p>
              </p:txBody>
            </p:sp>
          </mc:Choice>
          <mc:Fallback xmlns="">
            <p:sp>
              <p:nvSpPr>
                <p:cNvPr id="9" name="文本框 8"/>
                <p:cNvSpPr txBox="1">
                  <a:spLocks noRot="1" noChangeAspect="1" noMove="1" noResize="1" noEditPoints="1" noAdjustHandles="1" noChangeArrowheads="1" noChangeShapeType="1" noTextEdit="1"/>
                </p:cNvSpPr>
                <p:nvPr/>
              </p:nvSpPr>
              <p:spPr>
                <a:xfrm>
                  <a:off x="4045302" y="3502365"/>
                  <a:ext cx="4738255" cy="1191608"/>
                </a:xfrm>
                <a:prstGeom prst="rect">
                  <a:avLst/>
                </a:prstGeom>
                <a:blipFill>
                  <a:blip r:embed="rId3"/>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36171805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Outline</a:t>
            </a:r>
            <a:endParaRPr lang="en-US" dirty="0"/>
          </a:p>
        </p:txBody>
      </p:sp>
      <p:sp>
        <p:nvSpPr>
          <p:cNvPr id="3" name="内容占位符 2"/>
          <p:cNvSpPr>
            <a:spLocks noGrp="1"/>
          </p:cNvSpPr>
          <p:nvPr>
            <p:ph idx="1"/>
          </p:nvPr>
        </p:nvSpPr>
        <p:spPr/>
        <p:txBody>
          <a:bodyPr/>
          <a:lstStyle/>
          <a:p>
            <a:r>
              <a:rPr lang="en-US" dirty="0" smtClean="0"/>
              <a:t>Introduction</a:t>
            </a:r>
          </a:p>
          <a:p>
            <a:r>
              <a:rPr lang="en-US" dirty="0">
                <a:solidFill>
                  <a:schemeClr val="bg1">
                    <a:lumMod val="75000"/>
                  </a:schemeClr>
                </a:solidFill>
              </a:rPr>
              <a:t>Keyboards and keypads</a:t>
            </a:r>
          </a:p>
          <a:p>
            <a:r>
              <a:rPr lang="en-US" dirty="0">
                <a:solidFill>
                  <a:schemeClr val="bg1">
                    <a:lumMod val="75000"/>
                  </a:schemeClr>
                </a:solidFill>
              </a:rPr>
              <a:t>Pointing devices</a:t>
            </a:r>
          </a:p>
          <a:p>
            <a:r>
              <a:rPr lang="en-US" dirty="0">
                <a:solidFill>
                  <a:schemeClr val="bg1">
                    <a:lumMod val="75000"/>
                  </a:schemeClr>
                </a:solidFill>
              </a:rPr>
              <a:t>Displays</a:t>
            </a:r>
          </a:p>
        </p:txBody>
      </p:sp>
      <p:sp>
        <p:nvSpPr>
          <p:cNvPr id="4" name="日期占位符 3"/>
          <p:cNvSpPr>
            <a:spLocks noGrp="1"/>
          </p:cNvSpPr>
          <p:nvPr>
            <p:ph type="dt" sz="half" idx="10"/>
          </p:nvPr>
        </p:nvSpPr>
        <p:spPr/>
        <p:txBody>
          <a:bodyPr/>
          <a:lstStyle/>
          <a:p>
            <a:fld id="{568E3CEA-F198-483E-B136-E6DE4D19DBBA}" type="datetime1">
              <a:rPr lang="en-US" smtClean="0"/>
              <a:t>6/7/2018</a:t>
            </a:fld>
            <a:endParaRPr lang="en-US"/>
          </a:p>
        </p:txBody>
      </p:sp>
      <p:sp>
        <p:nvSpPr>
          <p:cNvPr id="5" name="页脚占位符 4"/>
          <p:cNvSpPr>
            <a:spLocks noGrp="1"/>
          </p:cNvSpPr>
          <p:nvPr>
            <p:ph type="ftr" sz="quarter" idx="11"/>
          </p:nvPr>
        </p:nvSpPr>
        <p:spPr/>
        <p:txBody>
          <a:bodyPr/>
          <a:lstStyle/>
          <a:p>
            <a:r>
              <a:rPr lang="en-US" altLang="zh-CN" smtClean="0"/>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3</a:t>
            </a:fld>
            <a:endParaRPr lang="en-US"/>
          </a:p>
        </p:txBody>
      </p:sp>
    </p:spTree>
    <p:extLst>
      <p:ext uri="{BB962C8B-B14F-4D97-AF65-F5344CB8AC3E}">
        <p14:creationId xmlns:p14="http://schemas.microsoft.com/office/powerpoint/2010/main" val="41839769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err="1"/>
              <a:t>Fitts’s</a:t>
            </a:r>
            <a:r>
              <a:rPr lang="en-US" dirty="0"/>
              <a:t> Law</a:t>
            </a:r>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p:txBody>
              <a:bodyPr/>
              <a:lstStyle/>
              <a:p>
                <a:r>
                  <a:rPr lang="en-US" dirty="0" smtClean="0"/>
                  <a:t>There is also a fine-tuning motion of the fingers to move in small targets</a:t>
                </a:r>
              </a:p>
              <a:p>
                <a:pPr algn="ctr"/>
                <a14:m>
                  <m:oMath xmlns:m="http://schemas.openxmlformats.org/officeDocument/2006/math">
                    <m:r>
                      <a:rPr lang="en-US" b="0" i="1" smtClean="0">
                        <a:latin typeface="Cambria Math" panose="02040503050406030204" pitchFamily="18" charset="0"/>
                      </a:rPr>
                      <m:t>𝑃𝑃</m:t>
                    </m:r>
                    <m:r>
                      <a:rPr lang="en-US" i="1">
                        <a:latin typeface="Cambria Math" panose="02040503050406030204" pitchFamily="18" charset="0"/>
                      </a:rPr>
                      <m:t>𝑀𝑇</m:t>
                    </m:r>
                    <m:r>
                      <a:rPr lang="en-US" i="1">
                        <a:latin typeface="Cambria Math" panose="02040503050406030204" pitchFamily="18" charset="0"/>
                      </a:rPr>
                      <m:t>=</m:t>
                    </m:r>
                    <m:r>
                      <a:rPr lang="en-US" i="1">
                        <a:latin typeface="Cambria Math" panose="02040503050406030204" pitchFamily="18" charset="0"/>
                      </a:rPr>
                      <m:t>𝑎</m:t>
                    </m:r>
                    <m:r>
                      <a:rPr lang="en-US" i="1">
                        <a:latin typeface="Cambria Math" panose="02040503050406030204" pitchFamily="18" charset="0"/>
                      </a:rPr>
                      <m:t>+</m:t>
                    </m:r>
                    <m:r>
                      <a:rPr lang="en-US" i="1">
                        <a:latin typeface="Cambria Math" panose="02040503050406030204" pitchFamily="18" charset="0"/>
                      </a:rPr>
                      <m:t>𝑏</m:t>
                    </m:r>
                    <m:r>
                      <a:rPr lang="en-US" i="1">
                        <a:latin typeface="Cambria Math" panose="02040503050406030204" pitchFamily="18" charset="0"/>
                      </a:rPr>
                      <m:t>∗</m:t>
                    </m:r>
                    <m:func>
                      <m:funcPr>
                        <m:ctrlPr>
                          <a:rPr lang="en-US" i="1">
                            <a:latin typeface="Cambria Math" panose="02040503050406030204" pitchFamily="18" charset="0"/>
                          </a:rPr>
                        </m:ctrlPr>
                      </m:funcPr>
                      <m:fName>
                        <m:sSub>
                          <m:sSubPr>
                            <m:ctrlPr>
                              <a:rPr lang="en-US" i="1">
                                <a:latin typeface="Cambria Math" panose="02040503050406030204" pitchFamily="18" charset="0"/>
                              </a:rPr>
                            </m:ctrlPr>
                          </m:sSubPr>
                          <m:e>
                            <m:r>
                              <m:rPr>
                                <m:sty m:val="p"/>
                              </m:rPr>
                              <a:rPr lang="en-US">
                                <a:latin typeface="Cambria Math" panose="02040503050406030204" pitchFamily="18" charset="0"/>
                              </a:rPr>
                              <m:t>log</m:t>
                            </m:r>
                          </m:e>
                          <m:sub>
                            <m:r>
                              <a:rPr lang="en-US" i="1">
                                <a:latin typeface="Cambria Math" panose="02040503050406030204" pitchFamily="18" charset="0"/>
                              </a:rPr>
                              <m:t>2</m:t>
                            </m:r>
                          </m:sub>
                        </m:sSub>
                      </m:fName>
                      <m:e>
                        <m:d>
                          <m:dPr>
                            <m:ctrlPr>
                              <a:rPr lang="en-US" i="1">
                                <a:latin typeface="Cambria Math" panose="02040503050406030204" pitchFamily="18" charset="0"/>
                              </a:rPr>
                            </m:ctrlPr>
                          </m:dPr>
                          <m:e>
                            <m:r>
                              <a:rPr lang="en-US" b="0" i="1" smtClean="0">
                                <a:latin typeface="Cambria Math" panose="02040503050406030204" pitchFamily="18" charset="0"/>
                              </a:rPr>
                              <m:t>𝐷</m:t>
                            </m:r>
                            <m:r>
                              <a:rPr lang="en-US" b="0" i="1" smtClean="0">
                                <a:latin typeface="Cambria Math" panose="02040503050406030204" pitchFamily="18" charset="0"/>
                              </a:rPr>
                              <m:t>/</m:t>
                            </m:r>
                            <m:r>
                              <a:rPr lang="en-US" b="0" i="1" smtClean="0">
                                <a:latin typeface="Cambria Math" panose="02040503050406030204" pitchFamily="18" charset="0"/>
                              </a:rPr>
                              <m:t>𝑊</m:t>
                            </m:r>
                            <m:r>
                              <a:rPr lang="en-US" i="1">
                                <a:latin typeface="Cambria Math" panose="02040503050406030204" pitchFamily="18" charset="0"/>
                              </a:rPr>
                              <m:t>+1</m:t>
                            </m:r>
                          </m:e>
                        </m:d>
                      </m:e>
                    </m:func>
                    <m:r>
                      <a:rPr lang="en-US" b="0" i="1" smtClean="0">
                        <a:latin typeface="Cambria Math" panose="02040503050406030204" pitchFamily="18" charset="0"/>
                      </a:rPr>
                      <m:t>+</m:t>
                    </m:r>
                    <m:r>
                      <a:rPr lang="en-US" b="0" i="1" smtClean="0">
                        <a:latin typeface="Cambria Math" panose="02040503050406030204" pitchFamily="18" charset="0"/>
                      </a:rPr>
                      <m:t>𝑐</m:t>
                    </m:r>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log</m:t>
                            </m:r>
                          </m:e>
                          <m:sub>
                            <m:r>
                              <a:rPr lang="en-US" b="0" i="1" smtClean="0">
                                <a:latin typeface="Cambria Math" panose="02040503050406030204" pitchFamily="18" charset="0"/>
                              </a:rPr>
                              <m:t>2</m:t>
                            </m:r>
                          </m:sub>
                        </m:sSub>
                      </m:fName>
                      <m:e>
                        <m:r>
                          <a:rPr lang="en-US" b="0" i="1" smtClean="0">
                            <a:latin typeface="Cambria Math" panose="02040503050406030204" pitchFamily="18" charset="0"/>
                          </a:rPr>
                          <m:t>(</m:t>
                        </m:r>
                        <m:r>
                          <a:rPr lang="en-US" b="0" i="1" smtClean="0">
                            <a:latin typeface="Cambria Math" panose="02040503050406030204" pitchFamily="18" charset="0"/>
                          </a:rPr>
                          <m:t>𝐷</m:t>
                        </m:r>
                        <m:r>
                          <a:rPr lang="en-US" b="0" i="1" smtClean="0">
                            <a:latin typeface="Cambria Math" panose="02040503050406030204" pitchFamily="18" charset="0"/>
                          </a:rPr>
                          <m:t>/</m:t>
                        </m:r>
                        <m:r>
                          <a:rPr lang="en-US" b="0" i="1" smtClean="0">
                            <a:latin typeface="Cambria Math" panose="02040503050406030204" pitchFamily="18" charset="0"/>
                          </a:rPr>
                          <m:t>𝑊</m:t>
                        </m:r>
                        <m:r>
                          <a:rPr lang="en-US" b="0" i="1" smtClean="0">
                            <a:latin typeface="Cambria Math" panose="02040503050406030204" pitchFamily="18" charset="0"/>
                          </a:rPr>
                          <m:t>)</m:t>
                        </m:r>
                      </m:e>
                    </m:func>
                  </m:oMath>
                </a14:m>
                <a:endParaRPr lang="en-US" dirty="0" smtClean="0"/>
              </a:p>
              <a:p>
                <a:r>
                  <a:rPr lang="en-US" dirty="0" err="1" smtClean="0"/>
                  <a:t>Fitts’s</a:t>
                </a:r>
                <a:r>
                  <a:rPr lang="en-US" dirty="0" smtClean="0"/>
                  <a:t> Law works well for the adults, but it need refinements for children or older adults.</a:t>
                </a:r>
                <a:endParaRPr lang="en-US" dirty="0"/>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blipFill>
                <a:blip r:embed="rId3"/>
                <a:stretch>
                  <a:fillRect l="-1140" t="-1568" r="-2356"/>
                </a:stretch>
              </a:blipFill>
            </p:spPr>
            <p:txBody>
              <a:bodyPr/>
              <a:lstStyle/>
              <a:p>
                <a:r>
                  <a:rPr lang="en-US">
                    <a:noFill/>
                  </a:rPr>
                  <a:t> </a:t>
                </a:r>
              </a:p>
            </p:txBody>
          </p:sp>
        </mc:Fallback>
      </mc:AlternateContent>
      <p:sp>
        <p:nvSpPr>
          <p:cNvPr id="4" name="日期占位符 3"/>
          <p:cNvSpPr>
            <a:spLocks noGrp="1"/>
          </p:cNvSpPr>
          <p:nvPr>
            <p:ph type="dt" sz="half" idx="10"/>
          </p:nvPr>
        </p:nvSpPr>
        <p:spPr/>
        <p:txBody>
          <a:bodyPr/>
          <a:lstStyle/>
          <a:p>
            <a:fld id="{568E3CEA-F198-483E-B136-E6DE4D19DBBA}" type="datetime1">
              <a:rPr lang="en-US" smtClean="0"/>
              <a:t>6/7/2018</a:t>
            </a:fld>
            <a:endParaRPr lang="en-US"/>
          </a:p>
        </p:txBody>
      </p:sp>
      <p:sp>
        <p:nvSpPr>
          <p:cNvPr id="5" name="页脚占位符 4"/>
          <p:cNvSpPr>
            <a:spLocks noGrp="1"/>
          </p:cNvSpPr>
          <p:nvPr>
            <p:ph type="ftr" sz="quarter" idx="11"/>
          </p:nvPr>
        </p:nvSpPr>
        <p:spPr/>
        <p:txBody>
          <a:bodyPr/>
          <a:lstStyle/>
          <a:p>
            <a:r>
              <a:rPr lang="en-US" altLang="zh-CN" smtClean="0"/>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30</a:t>
            </a:fld>
            <a:endParaRPr lang="en-US"/>
          </a:p>
        </p:txBody>
      </p:sp>
      <p:pic>
        <p:nvPicPr>
          <p:cNvPr id="7" name="图片 6"/>
          <p:cNvPicPr>
            <a:picLocks noChangeAspect="1"/>
          </p:cNvPicPr>
          <p:nvPr/>
        </p:nvPicPr>
        <p:blipFill rotWithShape="1">
          <a:blip r:embed="rId4"/>
          <a:srcRect l="6176" r="8094"/>
          <a:stretch/>
        </p:blipFill>
        <p:spPr>
          <a:xfrm>
            <a:off x="159826" y="3016814"/>
            <a:ext cx="1843265" cy="994693"/>
          </a:xfrm>
          <a:prstGeom prst="rect">
            <a:avLst/>
          </a:prstGeom>
        </p:spPr>
      </p:pic>
      <p:pic>
        <p:nvPicPr>
          <p:cNvPr id="8" name="图片 7"/>
          <p:cNvPicPr>
            <a:picLocks noChangeAspect="1"/>
          </p:cNvPicPr>
          <p:nvPr/>
        </p:nvPicPr>
        <p:blipFill rotWithShape="1">
          <a:blip r:embed="rId5"/>
          <a:srcRect l="4042" t="7840" r="6892"/>
          <a:stretch/>
        </p:blipFill>
        <p:spPr>
          <a:xfrm>
            <a:off x="70707" y="4109909"/>
            <a:ext cx="3339248" cy="2284725"/>
          </a:xfrm>
          <a:prstGeom prst="rect">
            <a:avLst/>
          </a:prstGeom>
        </p:spPr>
      </p:pic>
      <p:pic>
        <p:nvPicPr>
          <p:cNvPr id="9" name="图片 8"/>
          <p:cNvPicPr>
            <a:picLocks noChangeAspect="1"/>
          </p:cNvPicPr>
          <p:nvPr/>
        </p:nvPicPr>
        <p:blipFill rotWithShape="1">
          <a:blip r:embed="rId6"/>
          <a:srcRect b="554"/>
          <a:stretch/>
        </p:blipFill>
        <p:spPr>
          <a:xfrm>
            <a:off x="3740031" y="2679297"/>
            <a:ext cx="5386647" cy="3621930"/>
          </a:xfrm>
          <a:prstGeom prst="rect">
            <a:avLst/>
          </a:prstGeom>
        </p:spPr>
      </p:pic>
    </p:spTree>
    <p:extLst>
      <p:ext uri="{BB962C8B-B14F-4D97-AF65-F5344CB8AC3E}">
        <p14:creationId xmlns:p14="http://schemas.microsoft.com/office/powerpoint/2010/main" val="82653313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r="4114"/>
          <a:stretch/>
        </p:blipFill>
        <p:spPr>
          <a:xfrm>
            <a:off x="6993248" y="2716204"/>
            <a:ext cx="2150752" cy="1473741"/>
          </a:xfrm>
          <a:prstGeom prst="rect">
            <a:avLst/>
          </a:prstGeom>
        </p:spPr>
      </p:pic>
      <p:sp>
        <p:nvSpPr>
          <p:cNvPr id="2" name="标题 1"/>
          <p:cNvSpPr>
            <a:spLocks noGrp="1"/>
          </p:cNvSpPr>
          <p:nvPr>
            <p:ph type="title"/>
          </p:nvPr>
        </p:nvSpPr>
        <p:spPr/>
        <p:txBody>
          <a:bodyPr/>
          <a:lstStyle/>
          <a:p>
            <a:r>
              <a:rPr lang="en-US" dirty="0" smtClean="0"/>
              <a:t>Novel pointing devices</a:t>
            </a:r>
            <a:endParaRPr lang="en-US" dirty="0"/>
          </a:p>
        </p:txBody>
      </p:sp>
      <p:pic>
        <p:nvPicPr>
          <p:cNvPr id="7" name="内容占位符 6"/>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1378719"/>
            <a:ext cx="5011657" cy="2811226"/>
          </a:xfrm>
        </p:spPr>
      </p:pic>
      <p:sp>
        <p:nvSpPr>
          <p:cNvPr id="4" name="日期占位符 3"/>
          <p:cNvSpPr>
            <a:spLocks noGrp="1"/>
          </p:cNvSpPr>
          <p:nvPr>
            <p:ph type="dt" sz="half" idx="10"/>
          </p:nvPr>
        </p:nvSpPr>
        <p:spPr/>
        <p:txBody>
          <a:bodyPr/>
          <a:lstStyle/>
          <a:p>
            <a:fld id="{568E3CEA-F198-483E-B136-E6DE4D19DBBA}" type="datetime1">
              <a:rPr lang="en-US" smtClean="0"/>
              <a:t>6/7/2018</a:t>
            </a:fld>
            <a:endParaRPr lang="en-US"/>
          </a:p>
        </p:txBody>
      </p:sp>
      <p:sp>
        <p:nvSpPr>
          <p:cNvPr id="5" name="页脚占位符 4"/>
          <p:cNvSpPr>
            <a:spLocks noGrp="1"/>
          </p:cNvSpPr>
          <p:nvPr>
            <p:ph type="ftr" sz="quarter" idx="11"/>
          </p:nvPr>
        </p:nvSpPr>
        <p:spPr/>
        <p:txBody>
          <a:bodyPr/>
          <a:lstStyle/>
          <a:p>
            <a:r>
              <a:rPr lang="en-US" altLang="zh-CN" smtClean="0"/>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31</a:t>
            </a:fld>
            <a:endParaRPr lang="en-US"/>
          </a:p>
        </p:txBody>
      </p:sp>
      <p:pic>
        <p:nvPicPr>
          <p:cNvPr id="9" name="图片 8"/>
          <p:cNvPicPr>
            <a:picLocks noChangeAspect="1"/>
          </p:cNvPicPr>
          <p:nvPr/>
        </p:nvPicPr>
        <p:blipFill rotWithShape="1">
          <a:blip r:embed="rId5" cstate="print">
            <a:extLst>
              <a:ext uri="{28A0092B-C50C-407E-A947-70E740481C1C}">
                <a14:useLocalDpi xmlns:a14="http://schemas.microsoft.com/office/drawing/2010/main" val="0"/>
              </a:ext>
            </a:extLst>
          </a:blip>
          <a:srcRect l="758" r="-1"/>
          <a:stretch/>
        </p:blipFill>
        <p:spPr>
          <a:xfrm>
            <a:off x="5029199" y="1378719"/>
            <a:ext cx="2117187" cy="1320642"/>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94877" y="1378719"/>
            <a:ext cx="1916111" cy="1320642"/>
          </a:xfrm>
          <a:prstGeom prst="rect">
            <a:avLst/>
          </a:prstGeom>
        </p:spPr>
      </p:pic>
      <p:pic>
        <p:nvPicPr>
          <p:cNvPr id="11" name="图片 10"/>
          <p:cNvPicPr>
            <a:picLocks noChangeAspect="1"/>
          </p:cNvPicPr>
          <p:nvPr/>
        </p:nvPicPr>
        <p:blipFill rotWithShape="1">
          <a:blip r:embed="rId7">
            <a:extLst>
              <a:ext uri="{28A0092B-C50C-407E-A947-70E740481C1C}">
                <a14:useLocalDpi xmlns:a14="http://schemas.microsoft.com/office/drawing/2010/main" val="0"/>
              </a:ext>
            </a:extLst>
          </a:blip>
          <a:srcRect t="10338" r="22779" b="9246"/>
          <a:stretch/>
        </p:blipFill>
        <p:spPr>
          <a:xfrm>
            <a:off x="5028282" y="2715986"/>
            <a:ext cx="2120663" cy="1472266"/>
          </a:xfrm>
          <a:prstGeom prst="rect">
            <a:avLst/>
          </a:prstGeom>
        </p:spPr>
      </p:pic>
      <p:pic>
        <p:nvPicPr>
          <p:cNvPr id="13" name="图片 12"/>
          <p:cNvPicPr>
            <a:picLocks noChangeAspect="1"/>
          </p:cNvPicPr>
          <p:nvPr/>
        </p:nvPicPr>
        <p:blipFill rotWithShape="1">
          <a:blip r:embed="rId8"/>
          <a:srcRect r="61904"/>
          <a:stretch/>
        </p:blipFill>
        <p:spPr>
          <a:xfrm>
            <a:off x="9525" y="4246655"/>
            <a:ext cx="2443942" cy="1623868"/>
          </a:xfrm>
          <a:prstGeom prst="rect">
            <a:avLst/>
          </a:prstGeom>
        </p:spPr>
      </p:pic>
      <p:pic>
        <p:nvPicPr>
          <p:cNvPr id="16" name="图片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99122" y="4265262"/>
            <a:ext cx="2412130" cy="1611303"/>
          </a:xfrm>
          <a:prstGeom prst="rect">
            <a:avLst/>
          </a:prstGeom>
        </p:spPr>
      </p:pic>
      <p:pic>
        <p:nvPicPr>
          <p:cNvPr id="17" name="图片 16"/>
          <p:cNvPicPr>
            <a:picLocks noChangeAspect="1"/>
          </p:cNvPicPr>
          <p:nvPr/>
        </p:nvPicPr>
        <p:blipFill rotWithShape="1">
          <a:blip r:embed="rId10" cstate="print">
            <a:extLst>
              <a:ext uri="{28A0092B-C50C-407E-A947-70E740481C1C}">
                <a14:useLocalDpi xmlns:a14="http://schemas.microsoft.com/office/drawing/2010/main" val="0"/>
              </a:ext>
            </a:extLst>
          </a:blip>
          <a:srcRect l="10829" r="8960"/>
          <a:stretch/>
        </p:blipFill>
        <p:spPr>
          <a:xfrm>
            <a:off x="7575085" y="4230447"/>
            <a:ext cx="1346662" cy="1846784"/>
          </a:xfrm>
          <a:prstGeom prst="rect">
            <a:avLst/>
          </a:prstGeom>
        </p:spPr>
      </p:pic>
      <p:pic>
        <p:nvPicPr>
          <p:cNvPr id="19" name="图片 18"/>
          <p:cNvPicPr>
            <a:picLocks noChangeAspect="1"/>
          </p:cNvPicPr>
          <p:nvPr/>
        </p:nvPicPr>
        <p:blipFill rotWithShape="1">
          <a:blip r:embed="rId11" cstate="print">
            <a:extLst>
              <a:ext uri="{28A0092B-C50C-407E-A947-70E740481C1C}">
                <a14:useLocalDpi xmlns:a14="http://schemas.microsoft.com/office/drawing/2010/main" val="0"/>
              </a:ext>
            </a:extLst>
          </a:blip>
          <a:srcRect l="9316" t="25454" r="7817" b="12727"/>
          <a:stretch/>
        </p:blipFill>
        <p:spPr>
          <a:xfrm>
            <a:off x="2477193" y="4265262"/>
            <a:ext cx="2305554" cy="1719903"/>
          </a:xfrm>
          <a:prstGeom prst="rect">
            <a:avLst/>
          </a:prstGeom>
        </p:spPr>
      </p:pic>
    </p:spTree>
    <p:extLst>
      <p:ext uri="{BB962C8B-B14F-4D97-AF65-F5344CB8AC3E}">
        <p14:creationId xmlns:p14="http://schemas.microsoft.com/office/powerpoint/2010/main" val="30955652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Outline</a:t>
            </a:r>
            <a:endParaRPr lang="en-US" dirty="0"/>
          </a:p>
        </p:txBody>
      </p:sp>
      <p:sp>
        <p:nvSpPr>
          <p:cNvPr id="3" name="内容占位符 2"/>
          <p:cNvSpPr>
            <a:spLocks noGrp="1"/>
          </p:cNvSpPr>
          <p:nvPr>
            <p:ph idx="1"/>
          </p:nvPr>
        </p:nvSpPr>
        <p:spPr/>
        <p:txBody>
          <a:bodyPr/>
          <a:lstStyle/>
          <a:p>
            <a:r>
              <a:rPr lang="en-US" dirty="0">
                <a:solidFill>
                  <a:schemeClr val="bg1">
                    <a:lumMod val="75000"/>
                  </a:schemeClr>
                </a:solidFill>
              </a:rPr>
              <a:t>Introduction</a:t>
            </a:r>
          </a:p>
          <a:p>
            <a:r>
              <a:rPr lang="en-US" dirty="0">
                <a:solidFill>
                  <a:schemeClr val="bg1">
                    <a:lumMod val="75000"/>
                  </a:schemeClr>
                </a:solidFill>
              </a:rPr>
              <a:t>Keyboards and keypads</a:t>
            </a:r>
          </a:p>
          <a:p>
            <a:r>
              <a:rPr lang="en-US" dirty="0">
                <a:solidFill>
                  <a:schemeClr val="bg1">
                    <a:lumMod val="75000"/>
                  </a:schemeClr>
                </a:solidFill>
              </a:rPr>
              <a:t>Pointing devices</a:t>
            </a:r>
          </a:p>
          <a:p>
            <a:r>
              <a:rPr lang="en-US" dirty="0"/>
              <a:t>Displays</a:t>
            </a:r>
          </a:p>
        </p:txBody>
      </p:sp>
      <p:sp>
        <p:nvSpPr>
          <p:cNvPr id="4" name="日期占位符 3"/>
          <p:cNvSpPr>
            <a:spLocks noGrp="1"/>
          </p:cNvSpPr>
          <p:nvPr>
            <p:ph type="dt" sz="half" idx="10"/>
          </p:nvPr>
        </p:nvSpPr>
        <p:spPr/>
        <p:txBody>
          <a:bodyPr/>
          <a:lstStyle/>
          <a:p>
            <a:fld id="{568E3CEA-F198-483E-B136-E6DE4D19DBBA}" type="datetime1">
              <a:rPr lang="en-US" smtClean="0"/>
              <a:t>6/7/2018</a:t>
            </a:fld>
            <a:endParaRPr lang="en-US"/>
          </a:p>
        </p:txBody>
      </p:sp>
      <p:sp>
        <p:nvSpPr>
          <p:cNvPr id="5" name="页脚占位符 4"/>
          <p:cNvSpPr>
            <a:spLocks noGrp="1"/>
          </p:cNvSpPr>
          <p:nvPr>
            <p:ph type="ftr" sz="quarter" idx="11"/>
          </p:nvPr>
        </p:nvSpPr>
        <p:spPr/>
        <p:txBody>
          <a:bodyPr/>
          <a:lstStyle/>
          <a:p>
            <a:r>
              <a:rPr lang="en-US" altLang="zh-CN" smtClean="0"/>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32</a:t>
            </a:fld>
            <a:endParaRPr lang="en-US"/>
          </a:p>
        </p:txBody>
      </p:sp>
    </p:spTree>
    <p:extLst>
      <p:ext uri="{BB962C8B-B14F-4D97-AF65-F5344CB8AC3E}">
        <p14:creationId xmlns:p14="http://schemas.microsoft.com/office/powerpoint/2010/main" val="286390750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en-US" dirty="0"/>
              <a:t>Characteristics of displays</a:t>
            </a:r>
            <a:endParaRPr lang="en-US" dirty="0"/>
          </a:p>
        </p:txBody>
      </p:sp>
      <p:sp>
        <p:nvSpPr>
          <p:cNvPr id="3" name="内容占位符 2"/>
          <p:cNvSpPr>
            <a:spLocks noGrp="1"/>
          </p:cNvSpPr>
          <p:nvPr>
            <p:ph idx="1"/>
          </p:nvPr>
        </p:nvSpPr>
        <p:spPr/>
        <p:txBody>
          <a:bodyPr/>
          <a:lstStyle/>
          <a:p>
            <a:r>
              <a:rPr lang="en-US" dirty="0"/>
              <a:t>Physical dimensions (usually the diagonal dimension and depth)</a:t>
            </a:r>
          </a:p>
          <a:p>
            <a:r>
              <a:rPr lang="en-US" dirty="0"/>
              <a:t>Resolution (the number of pixels available)</a:t>
            </a:r>
          </a:p>
          <a:p>
            <a:r>
              <a:rPr lang="en-US" dirty="0"/>
              <a:t>Number of available colors and color correctness</a:t>
            </a:r>
          </a:p>
          <a:p>
            <a:r>
              <a:rPr lang="en-US" dirty="0"/>
              <a:t>Luminance, contrast, and glare</a:t>
            </a:r>
          </a:p>
          <a:p>
            <a:r>
              <a:rPr lang="en-US" dirty="0"/>
              <a:t>Power consumption</a:t>
            </a:r>
          </a:p>
          <a:p>
            <a:r>
              <a:rPr lang="en-US" dirty="0"/>
              <a:t>Refresh rates (sufficient to allow animation and video)</a:t>
            </a:r>
          </a:p>
          <a:p>
            <a:r>
              <a:rPr lang="en-US" dirty="0"/>
              <a:t>Cost</a:t>
            </a:r>
          </a:p>
          <a:p>
            <a:r>
              <a:rPr lang="en-US" dirty="0"/>
              <a:t>Reliability</a:t>
            </a:r>
          </a:p>
          <a:p>
            <a:endParaRPr lang="en-US" dirty="0"/>
          </a:p>
        </p:txBody>
      </p:sp>
      <p:sp>
        <p:nvSpPr>
          <p:cNvPr id="4" name="日期占位符 3"/>
          <p:cNvSpPr>
            <a:spLocks noGrp="1"/>
          </p:cNvSpPr>
          <p:nvPr>
            <p:ph type="dt" sz="half" idx="10"/>
          </p:nvPr>
        </p:nvSpPr>
        <p:spPr/>
        <p:txBody>
          <a:bodyPr/>
          <a:lstStyle/>
          <a:p>
            <a:fld id="{568E3CEA-F198-483E-B136-E6DE4D19DBBA}" type="datetime1">
              <a:rPr lang="en-US" smtClean="0"/>
              <a:t>6/7/2018</a:t>
            </a:fld>
            <a:endParaRPr lang="en-US"/>
          </a:p>
        </p:txBody>
      </p:sp>
      <p:sp>
        <p:nvSpPr>
          <p:cNvPr id="5" name="页脚占位符 4"/>
          <p:cNvSpPr>
            <a:spLocks noGrp="1"/>
          </p:cNvSpPr>
          <p:nvPr>
            <p:ph type="ftr" sz="quarter" idx="11"/>
          </p:nvPr>
        </p:nvSpPr>
        <p:spPr/>
        <p:txBody>
          <a:bodyPr/>
          <a:lstStyle/>
          <a:p>
            <a:r>
              <a:rPr lang="en-US" altLang="zh-CN" smtClean="0"/>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33</a:t>
            </a:fld>
            <a:endParaRPr lang="en-US"/>
          </a:p>
        </p:txBody>
      </p:sp>
      <p:pic>
        <p:nvPicPr>
          <p:cNvPr id="7" name="Picture 2"/>
          <p:cNvPicPr>
            <a:picLocks noChangeAspect="1"/>
          </p:cNvPicPr>
          <p:nvPr/>
        </p:nvPicPr>
        <p:blipFill>
          <a:blip r:embed="rId3"/>
          <a:stretch>
            <a:fillRect/>
          </a:stretch>
        </p:blipFill>
        <p:spPr>
          <a:xfrm>
            <a:off x="5118027" y="4364604"/>
            <a:ext cx="2527430" cy="1686640"/>
          </a:xfrm>
          <a:prstGeom prst="rect">
            <a:avLst/>
          </a:prstGeom>
        </p:spPr>
      </p:pic>
    </p:spTree>
    <p:extLst>
      <p:ext uri="{BB962C8B-B14F-4D97-AF65-F5344CB8AC3E}">
        <p14:creationId xmlns:p14="http://schemas.microsoft.com/office/powerpoint/2010/main" val="234616422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en-US" dirty="0" smtClean="0"/>
              <a:t>Display technology</a:t>
            </a:r>
            <a:endParaRPr lang="en-US" dirty="0"/>
          </a:p>
        </p:txBody>
      </p:sp>
      <p:sp>
        <p:nvSpPr>
          <p:cNvPr id="3" name="内容占位符 2"/>
          <p:cNvSpPr>
            <a:spLocks noGrp="1"/>
          </p:cNvSpPr>
          <p:nvPr>
            <p:ph idx="1"/>
          </p:nvPr>
        </p:nvSpPr>
        <p:spPr/>
        <p:txBody>
          <a:bodyPr/>
          <a:lstStyle/>
          <a:p>
            <a:r>
              <a:rPr lang="en-US" dirty="0" smtClean="0"/>
              <a:t>CRT -&gt; LCD</a:t>
            </a:r>
          </a:p>
          <a:p>
            <a:pPr lvl="1"/>
            <a:r>
              <a:rPr lang="en-US" dirty="0" smtClean="0"/>
              <a:t>Thin form, light weight, low electricity consumption</a:t>
            </a:r>
            <a:endParaRPr lang="en-US" dirty="0"/>
          </a:p>
          <a:p>
            <a:r>
              <a:rPr lang="en-US" dirty="0" smtClean="0"/>
              <a:t>Plasma displays are suitable for mounted wall displays</a:t>
            </a:r>
          </a:p>
          <a:p>
            <a:r>
              <a:rPr lang="en-US" dirty="0" smtClean="0"/>
              <a:t>LEDs are being used in large public displays</a:t>
            </a:r>
          </a:p>
          <a:p>
            <a:r>
              <a:rPr lang="en-US" dirty="0" smtClean="0"/>
              <a:t>Electronic ink displays</a:t>
            </a:r>
          </a:p>
          <a:p>
            <a:endParaRPr lang="en-US" dirty="0" smtClean="0"/>
          </a:p>
        </p:txBody>
      </p:sp>
      <p:sp>
        <p:nvSpPr>
          <p:cNvPr id="4" name="日期占位符 3"/>
          <p:cNvSpPr>
            <a:spLocks noGrp="1"/>
          </p:cNvSpPr>
          <p:nvPr>
            <p:ph type="dt" sz="half" idx="10"/>
          </p:nvPr>
        </p:nvSpPr>
        <p:spPr/>
        <p:txBody>
          <a:bodyPr/>
          <a:lstStyle/>
          <a:p>
            <a:fld id="{568E3CEA-F198-483E-B136-E6DE4D19DBBA}" type="datetime1">
              <a:rPr lang="en-US" smtClean="0"/>
              <a:t>6/7/2018</a:t>
            </a:fld>
            <a:endParaRPr lang="en-US"/>
          </a:p>
        </p:txBody>
      </p:sp>
      <p:sp>
        <p:nvSpPr>
          <p:cNvPr id="5" name="页脚占位符 4"/>
          <p:cNvSpPr>
            <a:spLocks noGrp="1"/>
          </p:cNvSpPr>
          <p:nvPr>
            <p:ph type="ftr" sz="quarter" idx="11"/>
          </p:nvPr>
        </p:nvSpPr>
        <p:spPr/>
        <p:txBody>
          <a:bodyPr/>
          <a:lstStyle/>
          <a:p>
            <a:r>
              <a:rPr lang="en-US" altLang="zh-CN" smtClean="0"/>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34</a:t>
            </a:fld>
            <a:endParaRPr lang="en-US"/>
          </a:p>
        </p:txBody>
      </p:sp>
      <p:pic>
        <p:nvPicPr>
          <p:cNvPr id="7"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5919" y="4798640"/>
            <a:ext cx="1421063" cy="1993333"/>
          </a:xfrm>
          <a:prstGeom prst="rect">
            <a:avLst/>
          </a:prstGeom>
        </p:spPr>
      </p:pic>
      <p:pic>
        <p:nvPicPr>
          <p:cNvPr id="8" name="图片 7"/>
          <p:cNvPicPr>
            <a:picLocks noChangeAspect="1"/>
          </p:cNvPicPr>
          <p:nvPr/>
        </p:nvPicPr>
        <p:blipFill rotWithShape="1">
          <a:blip r:embed="rId4">
            <a:extLst>
              <a:ext uri="{28A0092B-C50C-407E-A947-70E740481C1C}">
                <a14:useLocalDpi xmlns:a14="http://schemas.microsoft.com/office/drawing/2010/main" val="0"/>
              </a:ext>
            </a:extLst>
          </a:blip>
          <a:srcRect l="18163" t="5050" r="12455" b="5059"/>
          <a:stretch/>
        </p:blipFill>
        <p:spPr>
          <a:xfrm>
            <a:off x="4131449" y="2897010"/>
            <a:ext cx="1859195" cy="1806576"/>
          </a:xfrm>
          <a:prstGeom prst="rect">
            <a:avLst/>
          </a:prstGeom>
        </p:spPr>
      </p:pic>
      <p:pic>
        <p:nvPicPr>
          <p:cNvPr id="9" name="图片 8"/>
          <p:cNvPicPr>
            <a:picLocks noChangeAspect="1"/>
          </p:cNvPicPr>
          <p:nvPr/>
        </p:nvPicPr>
        <p:blipFill rotWithShape="1">
          <a:blip r:embed="rId5" cstate="print">
            <a:extLst>
              <a:ext uri="{28A0092B-C50C-407E-A947-70E740481C1C}">
                <a14:useLocalDpi xmlns:a14="http://schemas.microsoft.com/office/drawing/2010/main" val="0"/>
              </a:ext>
            </a:extLst>
          </a:blip>
          <a:srcRect l="23274" t="19578" r="1635" b="5743"/>
          <a:stretch/>
        </p:blipFill>
        <p:spPr>
          <a:xfrm>
            <a:off x="6039481" y="2897010"/>
            <a:ext cx="2977501" cy="1809571"/>
          </a:xfrm>
          <a:prstGeom prst="rect">
            <a:avLst/>
          </a:prstGeom>
        </p:spPr>
      </p:pic>
      <p:pic>
        <p:nvPicPr>
          <p:cNvPr id="10" name="图片 9"/>
          <p:cNvPicPr>
            <a:picLocks noChangeAspect="1"/>
          </p:cNvPicPr>
          <p:nvPr/>
        </p:nvPicPr>
        <p:blipFill rotWithShape="1">
          <a:blip r:embed="rId6">
            <a:extLst>
              <a:ext uri="{28A0092B-C50C-407E-A947-70E740481C1C}">
                <a14:useLocalDpi xmlns:a14="http://schemas.microsoft.com/office/drawing/2010/main" val="0"/>
              </a:ext>
            </a:extLst>
          </a:blip>
          <a:srcRect l="1128" t="9457" r="2873" b="3271"/>
          <a:stretch/>
        </p:blipFill>
        <p:spPr>
          <a:xfrm>
            <a:off x="1179077" y="4983435"/>
            <a:ext cx="2977825" cy="1813766"/>
          </a:xfrm>
          <a:prstGeom prst="rect">
            <a:avLst/>
          </a:prstGeom>
        </p:spPr>
      </p:pic>
      <p:pic>
        <p:nvPicPr>
          <p:cNvPr id="11" name="图片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16707" y="4926410"/>
            <a:ext cx="3211525" cy="1870791"/>
          </a:xfrm>
          <a:prstGeom prst="rect">
            <a:avLst/>
          </a:prstGeom>
        </p:spPr>
      </p:pic>
    </p:spTree>
    <p:extLst>
      <p:ext uri="{BB962C8B-B14F-4D97-AF65-F5344CB8AC3E}">
        <p14:creationId xmlns:p14="http://schemas.microsoft.com/office/powerpoint/2010/main" val="74735744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Large wall displays</a:t>
            </a:r>
            <a:endParaRPr lang="en-US" dirty="0"/>
          </a:p>
        </p:txBody>
      </p:sp>
      <p:sp>
        <p:nvSpPr>
          <p:cNvPr id="3" name="内容占位符 2"/>
          <p:cNvSpPr>
            <a:spLocks noGrp="1"/>
          </p:cNvSpPr>
          <p:nvPr>
            <p:ph idx="1"/>
          </p:nvPr>
        </p:nvSpPr>
        <p:spPr>
          <a:xfrm>
            <a:off x="587829" y="856989"/>
            <a:ext cx="4150426" cy="5444238"/>
          </a:xfrm>
        </p:spPr>
        <p:txBody>
          <a:bodyPr/>
          <a:lstStyle/>
          <a:p>
            <a:r>
              <a:rPr lang="en-US" dirty="0" smtClean="0"/>
              <a:t>There are three types of large wall displays</a:t>
            </a:r>
          </a:p>
          <a:p>
            <a:pPr lvl="1"/>
            <a:r>
              <a:rPr lang="en-US" dirty="0" smtClean="0"/>
              <a:t>Informational wall displays</a:t>
            </a:r>
          </a:p>
          <a:p>
            <a:pPr lvl="1"/>
            <a:r>
              <a:rPr lang="en-US" dirty="0" smtClean="0"/>
              <a:t>Interactive wall displays</a:t>
            </a:r>
          </a:p>
          <a:p>
            <a:pPr lvl="1"/>
            <a:r>
              <a:rPr lang="en-US" dirty="0" smtClean="0"/>
              <a:t>Multiple-desktop displays</a:t>
            </a:r>
            <a:endParaRPr lang="en-US" dirty="0"/>
          </a:p>
          <a:p>
            <a:endParaRPr lang="en-US" dirty="0"/>
          </a:p>
        </p:txBody>
      </p:sp>
      <p:sp>
        <p:nvSpPr>
          <p:cNvPr id="4" name="日期占位符 3"/>
          <p:cNvSpPr>
            <a:spLocks noGrp="1"/>
          </p:cNvSpPr>
          <p:nvPr>
            <p:ph type="dt" sz="half" idx="10"/>
          </p:nvPr>
        </p:nvSpPr>
        <p:spPr/>
        <p:txBody>
          <a:bodyPr/>
          <a:lstStyle/>
          <a:p>
            <a:fld id="{568E3CEA-F198-483E-B136-E6DE4D19DBBA}" type="datetime1">
              <a:rPr lang="en-US" smtClean="0"/>
              <a:t>6/7/2018</a:t>
            </a:fld>
            <a:endParaRPr lang="en-US"/>
          </a:p>
        </p:txBody>
      </p:sp>
      <p:sp>
        <p:nvSpPr>
          <p:cNvPr id="5" name="页脚占位符 4"/>
          <p:cNvSpPr>
            <a:spLocks noGrp="1"/>
          </p:cNvSpPr>
          <p:nvPr>
            <p:ph type="ftr" sz="quarter" idx="11"/>
          </p:nvPr>
        </p:nvSpPr>
        <p:spPr/>
        <p:txBody>
          <a:bodyPr/>
          <a:lstStyle/>
          <a:p>
            <a:r>
              <a:rPr lang="en-US" altLang="zh-CN" smtClean="0"/>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35</a:t>
            </a:fld>
            <a:endParaRPr lang="en-US"/>
          </a:p>
        </p:txBody>
      </p:sp>
      <p:pic>
        <p:nvPicPr>
          <p:cNvPr id="7" name="Picture 5" descr="C:\Users\nikla_000\AppData\Local\Microsoft\Windows\INetCache\Content.Word\reality-deck.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753798"/>
            <a:ext cx="4603699" cy="3075027"/>
          </a:xfrm>
          <a:prstGeom prst="rect">
            <a:avLst/>
          </a:prstGeom>
          <a:noFill/>
          <a:ln>
            <a:noFill/>
          </a:ln>
        </p:spPr>
      </p:pic>
      <p:pic>
        <p:nvPicPr>
          <p:cNvPr id="8" name="Picture 2"/>
          <p:cNvPicPr>
            <a:picLocks noChangeAspect="1"/>
          </p:cNvPicPr>
          <p:nvPr/>
        </p:nvPicPr>
        <p:blipFill rotWithShape="1">
          <a:blip r:embed="rId4" cstate="print">
            <a:extLst>
              <a:ext uri="{28A0092B-C50C-407E-A947-70E740481C1C}">
                <a14:useLocalDpi xmlns:a14="http://schemas.microsoft.com/office/drawing/2010/main" val="0"/>
              </a:ext>
            </a:extLst>
          </a:blip>
          <a:srcRect r="1006"/>
          <a:stretch/>
        </p:blipFill>
        <p:spPr>
          <a:xfrm>
            <a:off x="4598126" y="3753797"/>
            <a:ext cx="4555399" cy="3071114"/>
          </a:xfrm>
          <a:prstGeom prst="rect">
            <a:avLst/>
          </a:prstGeom>
        </p:spPr>
      </p:pic>
      <p:pic>
        <p:nvPicPr>
          <p:cNvPr id="9" name="图片 8"/>
          <p:cNvPicPr>
            <a:picLocks noChangeAspect="1"/>
          </p:cNvPicPr>
          <p:nvPr/>
        </p:nvPicPr>
        <p:blipFill rotWithShape="1">
          <a:blip r:embed="rId5">
            <a:extLst>
              <a:ext uri="{28A0092B-C50C-407E-A947-70E740481C1C}">
                <a14:useLocalDpi xmlns:a14="http://schemas.microsoft.com/office/drawing/2010/main" val="0"/>
              </a:ext>
            </a:extLst>
          </a:blip>
          <a:srcRect l="16825" t="25369" r="21392" b="18597"/>
          <a:stretch/>
        </p:blipFill>
        <p:spPr>
          <a:xfrm>
            <a:off x="4588639" y="831272"/>
            <a:ext cx="4555362" cy="2892042"/>
          </a:xfrm>
          <a:prstGeom prst="rect">
            <a:avLst/>
          </a:prstGeom>
        </p:spPr>
      </p:pic>
    </p:spTree>
    <p:extLst>
      <p:ext uri="{BB962C8B-B14F-4D97-AF65-F5344CB8AC3E}">
        <p14:creationId xmlns:p14="http://schemas.microsoft.com/office/powerpoint/2010/main" val="180261922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en-US" dirty="0" smtClean="0"/>
              <a:t>Tabletop displays</a:t>
            </a:r>
            <a:endParaRPr lang="en-US" dirty="0"/>
          </a:p>
        </p:txBody>
      </p:sp>
      <p:sp>
        <p:nvSpPr>
          <p:cNvPr id="3" name="内容占位符 2"/>
          <p:cNvSpPr>
            <a:spLocks noGrp="1"/>
          </p:cNvSpPr>
          <p:nvPr>
            <p:ph idx="1"/>
          </p:nvPr>
        </p:nvSpPr>
        <p:spPr/>
        <p:txBody>
          <a:bodyPr/>
          <a:lstStyle/>
          <a:p>
            <a:r>
              <a:rPr lang="en-US" altLang="zh-CN" dirty="0" smtClean="0"/>
              <a:t>Horizontal displays invite collaboration and discussion</a:t>
            </a:r>
          </a:p>
          <a:p>
            <a:pPr lvl="1"/>
            <a:r>
              <a:rPr lang="en-US" altLang="zh-CN" dirty="0" smtClean="0"/>
              <a:t>Such as creative design, problem solving</a:t>
            </a:r>
          </a:p>
          <a:p>
            <a:r>
              <a:rPr lang="en-US" dirty="0" smtClean="0"/>
              <a:t>Tabletops are often equipped with multi-touchscreens</a:t>
            </a:r>
          </a:p>
          <a:p>
            <a:r>
              <a:rPr lang="en-US" dirty="0" smtClean="0"/>
              <a:t>Using stereoscopic displays, volumetric displays, or head-mounted displays, it may become possible to design effective 3D tabletop interactions</a:t>
            </a:r>
            <a:endParaRPr lang="en-US" dirty="0"/>
          </a:p>
        </p:txBody>
      </p:sp>
      <p:sp>
        <p:nvSpPr>
          <p:cNvPr id="4" name="日期占位符 3"/>
          <p:cNvSpPr>
            <a:spLocks noGrp="1"/>
          </p:cNvSpPr>
          <p:nvPr>
            <p:ph type="dt" sz="half" idx="10"/>
          </p:nvPr>
        </p:nvSpPr>
        <p:spPr/>
        <p:txBody>
          <a:bodyPr/>
          <a:lstStyle/>
          <a:p>
            <a:fld id="{568E3CEA-F198-483E-B136-E6DE4D19DBBA}" type="datetime1">
              <a:rPr lang="en-US" smtClean="0"/>
              <a:t>6/7/2018</a:t>
            </a:fld>
            <a:endParaRPr lang="en-US"/>
          </a:p>
        </p:txBody>
      </p:sp>
      <p:sp>
        <p:nvSpPr>
          <p:cNvPr id="5" name="页脚占位符 4"/>
          <p:cNvSpPr>
            <a:spLocks noGrp="1"/>
          </p:cNvSpPr>
          <p:nvPr>
            <p:ph type="ftr" sz="quarter" idx="11"/>
          </p:nvPr>
        </p:nvSpPr>
        <p:spPr/>
        <p:txBody>
          <a:bodyPr/>
          <a:lstStyle/>
          <a:p>
            <a:r>
              <a:rPr lang="en-US" altLang="zh-CN" smtClean="0"/>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36</a:t>
            </a:fld>
            <a:endParaRPr lang="en-US"/>
          </a:p>
        </p:txBody>
      </p:sp>
      <p:pic>
        <p:nvPicPr>
          <p:cNvPr id="7" name="Picture 2" descr="bem-teas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2402" y="3476918"/>
            <a:ext cx="7171447" cy="3057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746873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3" y="2139079"/>
            <a:ext cx="4285946" cy="2142973"/>
          </a:xfrm>
          <a:prstGeom prst="rect">
            <a:avLst/>
          </a:prstGeom>
        </p:spPr>
      </p:pic>
      <p:sp>
        <p:nvSpPr>
          <p:cNvPr id="2" name="标题 1"/>
          <p:cNvSpPr>
            <a:spLocks noGrp="1"/>
          </p:cNvSpPr>
          <p:nvPr>
            <p:ph type="title"/>
          </p:nvPr>
        </p:nvSpPr>
        <p:spPr/>
        <p:txBody>
          <a:bodyPr/>
          <a:lstStyle/>
          <a:p>
            <a:r>
              <a:rPr lang="en-US" dirty="0" smtClean="0"/>
              <a:t>Heads-up and head-mounted displays</a:t>
            </a:r>
            <a:endParaRPr lang="en-US" dirty="0"/>
          </a:p>
        </p:txBody>
      </p:sp>
      <p:sp>
        <p:nvSpPr>
          <p:cNvPr id="3" name="内容占位符 2"/>
          <p:cNvSpPr>
            <a:spLocks noGrp="1"/>
          </p:cNvSpPr>
          <p:nvPr>
            <p:ph idx="1"/>
          </p:nvPr>
        </p:nvSpPr>
        <p:spPr/>
        <p:txBody>
          <a:bodyPr/>
          <a:lstStyle/>
          <a:p>
            <a:r>
              <a:rPr lang="en-US" dirty="0" smtClean="0"/>
              <a:t>A heads-up display projects information on the partially silvered windscreen of an airplane or car</a:t>
            </a:r>
          </a:p>
          <a:p>
            <a:r>
              <a:rPr lang="en-US" dirty="0" smtClean="0"/>
              <a:t>The head-mounted display (HMD) are used in VR or AR apps</a:t>
            </a:r>
          </a:p>
          <a:p>
            <a:endParaRPr lang="en-US" dirty="0"/>
          </a:p>
        </p:txBody>
      </p:sp>
      <p:sp>
        <p:nvSpPr>
          <p:cNvPr id="4" name="日期占位符 3"/>
          <p:cNvSpPr>
            <a:spLocks noGrp="1"/>
          </p:cNvSpPr>
          <p:nvPr>
            <p:ph type="dt" sz="half" idx="10"/>
          </p:nvPr>
        </p:nvSpPr>
        <p:spPr/>
        <p:txBody>
          <a:bodyPr/>
          <a:lstStyle/>
          <a:p>
            <a:fld id="{568E3CEA-F198-483E-B136-E6DE4D19DBBA}" type="datetime1">
              <a:rPr lang="en-US" smtClean="0"/>
              <a:t>6/7/2018</a:t>
            </a:fld>
            <a:endParaRPr lang="en-US"/>
          </a:p>
        </p:txBody>
      </p:sp>
      <p:sp>
        <p:nvSpPr>
          <p:cNvPr id="5" name="页脚占位符 4"/>
          <p:cNvSpPr>
            <a:spLocks noGrp="1"/>
          </p:cNvSpPr>
          <p:nvPr>
            <p:ph type="ftr" sz="quarter" idx="11"/>
          </p:nvPr>
        </p:nvSpPr>
        <p:spPr/>
        <p:txBody>
          <a:bodyPr/>
          <a:lstStyle/>
          <a:p>
            <a:r>
              <a:rPr lang="en-US" altLang="zh-CN" smtClean="0"/>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37</a:t>
            </a:fld>
            <a:endParaRPr lang="en-US"/>
          </a:p>
        </p:txBody>
      </p:sp>
      <p:pic>
        <p:nvPicPr>
          <p:cNvPr id="11" name="图片 10"/>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1019" b="76389" l="21250" r="80521"/>
                    </a14:imgEffect>
                  </a14:imgLayer>
                </a14:imgProps>
              </a:ext>
              <a:ext uri="{28A0092B-C50C-407E-A947-70E740481C1C}">
                <a14:useLocalDpi xmlns:a14="http://schemas.microsoft.com/office/drawing/2010/main" val="0"/>
              </a:ext>
            </a:extLst>
          </a:blip>
          <a:srcRect l="20182" t="9838" r="19273" b="22283"/>
          <a:stretch/>
        </p:blipFill>
        <p:spPr>
          <a:xfrm>
            <a:off x="3826250" y="5216161"/>
            <a:ext cx="2621391" cy="1653130"/>
          </a:xfrm>
          <a:prstGeom prst="rect">
            <a:avLst/>
          </a:prstGeom>
        </p:spPr>
      </p:pic>
      <p:pic>
        <p:nvPicPr>
          <p:cNvPr id="9" name="图片 8"/>
          <p:cNvPicPr>
            <a:picLocks noChangeAspect="1"/>
          </p:cNvPicPr>
          <p:nvPr/>
        </p:nvPicPr>
        <p:blipFill>
          <a:blip r:embed="rId5" cstate="print">
            <a:extLst>
              <a:ext uri="{BEBA8EAE-BF5A-486C-A8C5-ECC9F3942E4B}">
                <a14:imgProps xmlns:a14="http://schemas.microsoft.com/office/drawing/2010/main">
                  <a14:imgLayer r:embed="rId6">
                    <a14:imgEffect>
                      <a14:backgroundRemoval t="2123" b="97642" l="2673" r="97013"/>
                    </a14:imgEffect>
                  </a14:imgLayer>
                </a14:imgProps>
              </a:ext>
              <a:ext uri="{28A0092B-C50C-407E-A947-70E740481C1C}">
                <a14:useLocalDpi xmlns:a14="http://schemas.microsoft.com/office/drawing/2010/main" val="0"/>
              </a:ext>
            </a:extLst>
          </a:blip>
          <a:stretch>
            <a:fillRect/>
          </a:stretch>
        </p:blipFill>
        <p:spPr>
          <a:xfrm>
            <a:off x="3871615" y="3304861"/>
            <a:ext cx="2646617" cy="1764411"/>
          </a:xfrm>
          <a:prstGeom prst="rect">
            <a:avLst/>
          </a:prstGeom>
        </p:spPr>
      </p:pic>
      <p:pic>
        <p:nvPicPr>
          <p:cNvPr id="13" name="图片 12"/>
          <p:cNvPicPr>
            <a:picLocks noChangeAspect="1"/>
          </p:cNvPicPr>
          <p:nvPr/>
        </p:nvPicPr>
        <p:blipFill>
          <a:blip r:embed="rId7">
            <a:extLst>
              <a:ext uri="{BEBA8EAE-BF5A-486C-A8C5-ECC9F3942E4B}">
                <a14:imgProps xmlns:a14="http://schemas.microsoft.com/office/drawing/2010/main">
                  <a14:imgLayer r:embed="rId8">
                    <a14:imgEffect>
                      <a14:backgroundRemoval t="2024" b="98381" l="1370" r="97717"/>
                    </a14:imgEffect>
                  </a14:imgLayer>
                </a14:imgProps>
              </a:ext>
            </a:extLst>
          </a:blip>
          <a:stretch>
            <a:fillRect/>
          </a:stretch>
        </p:blipFill>
        <p:spPr>
          <a:xfrm>
            <a:off x="57023" y="4998678"/>
            <a:ext cx="3238421" cy="1826233"/>
          </a:xfrm>
          <a:prstGeom prst="rect">
            <a:avLst/>
          </a:prstGeom>
        </p:spPr>
      </p:pic>
      <p:pic>
        <p:nvPicPr>
          <p:cNvPr id="15" name="图片 14"/>
          <p:cNvPicPr>
            <a:picLocks noChangeAspect="1"/>
          </p:cNvPicPr>
          <p:nvPr/>
        </p:nvPicPr>
        <p:blipFill>
          <a:blip r:embed="rId9"/>
          <a:stretch>
            <a:fillRect/>
          </a:stretch>
        </p:blipFill>
        <p:spPr>
          <a:xfrm>
            <a:off x="6879167" y="2756542"/>
            <a:ext cx="2236415" cy="1881294"/>
          </a:xfrm>
          <a:prstGeom prst="rect">
            <a:avLst/>
          </a:prstGeom>
        </p:spPr>
      </p:pic>
      <p:pic>
        <p:nvPicPr>
          <p:cNvPr id="10" name="图片 9"/>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8380" b="92179" l="19128" r="80984"/>
                    </a14:imgEffect>
                  </a14:imgLayer>
                </a14:imgProps>
              </a:ext>
              <a:ext uri="{28A0092B-C50C-407E-A947-70E740481C1C}">
                <a14:useLocalDpi xmlns:a14="http://schemas.microsoft.com/office/drawing/2010/main" val="0"/>
              </a:ext>
            </a:extLst>
          </a:blip>
          <a:srcRect l="17818" t="7500" r="17818" b="7045"/>
          <a:stretch/>
        </p:blipFill>
        <p:spPr>
          <a:xfrm>
            <a:off x="6788570" y="4953330"/>
            <a:ext cx="2390969" cy="1904670"/>
          </a:xfrm>
          <a:prstGeom prst="rect">
            <a:avLst/>
          </a:prstGeom>
        </p:spPr>
      </p:pic>
      <p:pic>
        <p:nvPicPr>
          <p:cNvPr id="17" name="图片 16"/>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41000" b="65900" l="12500" r="90700"/>
                    </a14:imgEffect>
                  </a14:imgLayer>
                </a14:imgProps>
              </a:ext>
              <a:ext uri="{28A0092B-C50C-407E-A947-70E740481C1C}">
                <a14:useLocalDpi xmlns:a14="http://schemas.microsoft.com/office/drawing/2010/main" val="0"/>
              </a:ext>
            </a:extLst>
          </a:blip>
          <a:srcRect l="11693" t="40211" r="8730" b="34180"/>
          <a:stretch/>
        </p:blipFill>
        <p:spPr>
          <a:xfrm>
            <a:off x="57023" y="4442521"/>
            <a:ext cx="2521179" cy="811337"/>
          </a:xfrm>
          <a:prstGeom prst="rect">
            <a:avLst/>
          </a:prstGeom>
        </p:spPr>
      </p:pic>
    </p:spTree>
    <p:extLst>
      <p:ext uri="{BB962C8B-B14F-4D97-AF65-F5344CB8AC3E}">
        <p14:creationId xmlns:p14="http://schemas.microsoft.com/office/powerpoint/2010/main" val="383712562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en-US" dirty="0" smtClean="0"/>
              <a:t>Mobile device displays</a:t>
            </a:r>
            <a:endParaRPr lang="en-US" dirty="0"/>
          </a:p>
        </p:txBody>
      </p:sp>
      <p:sp>
        <p:nvSpPr>
          <p:cNvPr id="3" name="内容占位符 2"/>
          <p:cNvSpPr>
            <a:spLocks noGrp="1"/>
          </p:cNvSpPr>
          <p:nvPr>
            <p:ph idx="1"/>
          </p:nvPr>
        </p:nvSpPr>
        <p:spPr/>
        <p:txBody>
          <a:bodyPr/>
          <a:lstStyle/>
          <a:p>
            <a:r>
              <a:rPr lang="en-US" dirty="0" smtClean="0"/>
              <a:t>Mobile devices widespread in personal and business applications</a:t>
            </a:r>
          </a:p>
          <a:p>
            <a:pPr lvl="1"/>
            <a:r>
              <a:rPr lang="en-US" dirty="0" smtClean="0"/>
              <a:t>They can improve medical care, facilitate learning, etc.</a:t>
            </a:r>
          </a:p>
          <a:p>
            <a:r>
              <a:rPr lang="en-US" dirty="0" smtClean="0"/>
              <a:t>Smartwatches integrate step counters, heartbeat, GPS, text, email, calendar, voice recognition, and electronic payment</a:t>
            </a:r>
            <a:endParaRPr lang="en-US" dirty="0"/>
          </a:p>
        </p:txBody>
      </p:sp>
      <p:sp>
        <p:nvSpPr>
          <p:cNvPr id="4" name="日期占位符 3"/>
          <p:cNvSpPr>
            <a:spLocks noGrp="1"/>
          </p:cNvSpPr>
          <p:nvPr>
            <p:ph type="dt" sz="half" idx="10"/>
          </p:nvPr>
        </p:nvSpPr>
        <p:spPr/>
        <p:txBody>
          <a:bodyPr/>
          <a:lstStyle/>
          <a:p>
            <a:fld id="{568E3CEA-F198-483E-B136-E6DE4D19DBBA}" type="datetime1">
              <a:rPr lang="en-US" smtClean="0"/>
              <a:t>6/7/2018</a:t>
            </a:fld>
            <a:endParaRPr lang="en-US"/>
          </a:p>
        </p:txBody>
      </p:sp>
      <p:sp>
        <p:nvSpPr>
          <p:cNvPr id="5" name="页脚占位符 4"/>
          <p:cNvSpPr>
            <a:spLocks noGrp="1"/>
          </p:cNvSpPr>
          <p:nvPr>
            <p:ph type="ftr" sz="quarter" idx="11"/>
          </p:nvPr>
        </p:nvSpPr>
        <p:spPr/>
        <p:txBody>
          <a:bodyPr/>
          <a:lstStyle/>
          <a:p>
            <a:r>
              <a:rPr lang="en-US" altLang="zh-CN" smtClean="0"/>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38</a:t>
            </a:fld>
            <a:endParaRPr lang="en-US"/>
          </a:p>
        </p:txBody>
      </p:sp>
      <p:pic>
        <p:nvPicPr>
          <p:cNvPr id="7" name="Picture 2" descr="apple-watch"/>
          <p:cNvPicPr>
            <a:picLocks noChangeAspect="1" noChangeArrowheads="1"/>
          </p:cNvPicPr>
          <p:nvPr/>
        </p:nvPicPr>
        <p:blipFill>
          <a:blip r:embed="rId3" cstate="print">
            <a:extLst>
              <a:ext uri="{28A0092B-C50C-407E-A947-70E740481C1C}">
                <a14:useLocalDpi xmlns:a14="http://schemas.microsoft.com/office/drawing/2010/main" val="0"/>
              </a:ext>
            </a:extLst>
          </a:blip>
          <a:srcRect l="6424" t="21704" r="4497" b="9969"/>
          <a:stretch>
            <a:fillRect/>
          </a:stretch>
        </p:blipFill>
        <p:spPr bwMode="auto">
          <a:xfrm>
            <a:off x="1685117" y="3567552"/>
            <a:ext cx="26860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C:\Users\nikla_000\AppData\Local\Microsoft\Windows\INetCache\Content.Word\fitbit-surge.jpg"/>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4466417" y="3907277"/>
            <a:ext cx="2736850" cy="2051050"/>
          </a:xfrm>
          <a:prstGeom prst="rect">
            <a:avLst/>
          </a:prstGeom>
          <a:noFill/>
          <a:ln>
            <a:noFill/>
          </a:ln>
        </p:spPr>
      </p:pic>
    </p:spTree>
    <p:extLst>
      <p:ext uri="{BB962C8B-B14F-4D97-AF65-F5344CB8AC3E}">
        <p14:creationId xmlns:p14="http://schemas.microsoft.com/office/powerpoint/2010/main" val="102094381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en-US" dirty="0"/>
              <a:t>Mobile device displays</a:t>
            </a:r>
            <a:endParaRPr lang="en-US" dirty="0"/>
          </a:p>
        </p:txBody>
      </p:sp>
      <p:sp>
        <p:nvSpPr>
          <p:cNvPr id="3" name="内容占位符 2"/>
          <p:cNvSpPr>
            <a:spLocks noGrp="1"/>
          </p:cNvSpPr>
          <p:nvPr>
            <p:ph idx="1"/>
          </p:nvPr>
        </p:nvSpPr>
        <p:spPr/>
        <p:txBody>
          <a:bodyPr/>
          <a:lstStyle/>
          <a:p>
            <a:r>
              <a:rPr lang="en-US" dirty="0" smtClean="0"/>
              <a:t>Mobile devices can be grouped in four classes depending on their intended usage</a:t>
            </a:r>
          </a:p>
          <a:p>
            <a:pPr lvl="1"/>
            <a:r>
              <a:rPr lang="en-US" dirty="0" smtClean="0"/>
              <a:t>General-purpose work (Pocket PC)</a:t>
            </a:r>
          </a:p>
          <a:p>
            <a:pPr lvl="1"/>
            <a:r>
              <a:rPr lang="en-US" dirty="0" smtClean="0"/>
              <a:t>General-purpose entertainment (iPod)</a:t>
            </a:r>
          </a:p>
          <a:p>
            <a:pPr lvl="1"/>
            <a:r>
              <a:rPr lang="en-US" dirty="0" smtClean="0"/>
              <a:t>General-purpose communication and control (phones)</a:t>
            </a:r>
          </a:p>
          <a:p>
            <a:pPr lvl="1"/>
            <a:r>
              <a:rPr lang="en-US" dirty="0" smtClean="0"/>
              <a:t>Targeted devices that do only a few tasks</a:t>
            </a:r>
            <a:endParaRPr lang="en-US" dirty="0"/>
          </a:p>
          <a:p>
            <a:r>
              <a:rPr lang="en-US" dirty="0" smtClean="0"/>
              <a:t>When design interfaces for mobile devices, data entry </a:t>
            </a:r>
            <a:r>
              <a:rPr lang="en-US" dirty="0"/>
              <a:t>and complex tasks </a:t>
            </a:r>
            <a:r>
              <a:rPr lang="en-US" dirty="0" smtClean="0"/>
              <a:t>should be reduced</a:t>
            </a:r>
            <a:endParaRPr lang="en-US" dirty="0"/>
          </a:p>
        </p:txBody>
      </p:sp>
      <p:sp>
        <p:nvSpPr>
          <p:cNvPr id="4" name="日期占位符 3"/>
          <p:cNvSpPr>
            <a:spLocks noGrp="1"/>
          </p:cNvSpPr>
          <p:nvPr>
            <p:ph type="dt" sz="half" idx="10"/>
          </p:nvPr>
        </p:nvSpPr>
        <p:spPr/>
        <p:txBody>
          <a:bodyPr/>
          <a:lstStyle/>
          <a:p>
            <a:fld id="{568E3CEA-F198-483E-B136-E6DE4D19DBBA}" type="datetime1">
              <a:rPr lang="en-US" smtClean="0"/>
              <a:t>6/7/2018</a:t>
            </a:fld>
            <a:endParaRPr lang="en-US"/>
          </a:p>
        </p:txBody>
      </p:sp>
      <p:sp>
        <p:nvSpPr>
          <p:cNvPr id="5" name="页脚占位符 4"/>
          <p:cNvSpPr>
            <a:spLocks noGrp="1"/>
          </p:cNvSpPr>
          <p:nvPr>
            <p:ph type="ftr" sz="quarter" idx="11"/>
          </p:nvPr>
        </p:nvSpPr>
        <p:spPr/>
        <p:txBody>
          <a:bodyPr/>
          <a:lstStyle/>
          <a:p>
            <a:r>
              <a:rPr lang="en-US" altLang="zh-CN" smtClean="0"/>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39</a:t>
            </a:fld>
            <a:endParaRPr lang="en-US"/>
          </a:p>
        </p:txBody>
      </p:sp>
    </p:spTree>
    <p:extLst>
      <p:ext uri="{BB962C8B-B14F-4D97-AF65-F5344CB8AC3E}">
        <p14:creationId xmlns:p14="http://schemas.microsoft.com/office/powerpoint/2010/main" val="20849038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Introduction</a:t>
            </a:r>
          </a:p>
        </p:txBody>
      </p:sp>
      <p:sp>
        <p:nvSpPr>
          <p:cNvPr id="3" name="内容占位符 2"/>
          <p:cNvSpPr>
            <a:spLocks noGrp="1"/>
          </p:cNvSpPr>
          <p:nvPr>
            <p:ph idx="1"/>
          </p:nvPr>
        </p:nvSpPr>
        <p:spPr/>
        <p:txBody>
          <a:bodyPr/>
          <a:lstStyle/>
          <a:p>
            <a:r>
              <a:rPr lang="en-US" dirty="0"/>
              <a:t>Input and output devices represent the physical medium through which users operate computers</a:t>
            </a:r>
          </a:p>
          <a:p>
            <a:r>
              <a:rPr lang="en-US" dirty="0"/>
              <a:t>Only two decades ago, the standard computer platform was the desktop or laptop personal computer equipped with a screen, a mouse, and a </a:t>
            </a:r>
            <a:r>
              <a:rPr lang="en-US" dirty="0" smtClean="0"/>
              <a:t>keyboard</a:t>
            </a:r>
            <a:endParaRPr lang="en-US" dirty="0"/>
          </a:p>
        </p:txBody>
      </p:sp>
      <p:sp>
        <p:nvSpPr>
          <p:cNvPr id="4" name="日期占位符 3"/>
          <p:cNvSpPr>
            <a:spLocks noGrp="1"/>
          </p:cNvSpPr>
          <p:nvPr>
            <p:ph type="dt" sz="half" idx="10"/>
          </p:nvPr>
        </p:nvSpPr>
        <p:spPr/>
        <p:txBody>
          <a:bodyPr/>
          <a:lstStyle/>
          <a:p>
            <a:fld id="{568E3CEA-F198-483E-B136-E6DE4D19DBBA}" type="datetime1">
              <a:rPr lang="en-US" smtClean="0"/>
              <a:t>6/7/2018</a:t>
            </a:fld>
            <a:endParaRPr lang="en-US"/>
          </a:p>
        </p:txBody>
      </p:sp>
      <p:sp>
        <p:nvSpPr>
          <p:cNvPr id="5" name="页脚占位符 4"/>
          <p:cNvSpPr>
            <a:spLocks noGrp="1"/>
          </p:cNvSpPr>
          <p:nvPr>
            <p:ph type="ftr" sz="quarter" idx="11"/>
          </p:nvPr>
        </p:nvSpPr>
        <p:spPr/>
        <p:txBody>
          <a:bodyPr/>
          <a:lstStyle/>
          <a:p>
            <a:r>
              <a:rPr lang="en-US" altLang="zh-CN" smtClean="0"/>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4</a:t>
            </a:fld>
            <a:endParaRPr lang="en-US"/>
          </a:p>
        </p:txBody>
      </p:sp>
      <p:pic>
        <p:nvPicPr>
          <p:cNvPr id="8" name="图片 7"/>
          <p:cNvPicPr>
            <a:picLocks noChangeAspect="1"/>
          </p:cNvPicPr>
          <p:nvPr/>
        </p:nvPicPr>
        <p:blipFill rotWithShape="1">
          <a:blip r:embed="rId2">
            <a:extLst>
              <a:ext uri="{28A0092B-C50C-407E-A947-70E740481C1C}">
                <a14:useLocalDpi xmlns:a14="http://schemas.microsoft.com/office/drawing/2010/main" val="0"/>
              </a:ext>
            </a:extLst>
          </a:blip>
          <a:srcRect l="18134" t="4269" r="15956" b="5897"/>
          <a:stretch/>
        </p:blipFill>
        <p:spPr>
          <a:xfrm>
            <a:off x="653588" y="3620683"/>
            <a:ext cx="1899294" cy="1941498"/>
          </a:xfrm>
          <a:prstGeom prst="rect">
            <a:avLst/>
          </a:prstGeom>
        </p:spPr>
      </p:pic>
      <p:pic>
        <p:nvPicPr>
          <p:cNvPr id="9" name="图片 8"/>
          <p:cNvPicPr>
            <a:picLocks noChangeAspect="1"/>
          </p:cNvPicPr>
          <p:nvPr/>
        </p:nvPicPr>
        <p:blipFill rotWithShape="1">
          <a:blip r:embed="rId3">
            <a:extLst>
              <a:ext uri="{28A0092B-C50C-407E-A947-70E740481C1C}">
                <a14:useLocalDpi xmlns:a14="http://schemas.microsoft.com/office/drawing/2010/main" val="0"/>
              </a:ext>
            </a:extLst>
          </a:blip>
          <a:srcRect l="10465" t="4574" r="20154"/>
          <a:stretch/>
        </p:blipFill>
        <p:spPr>
          <a:xfrm>
            <a:off x="2665969" y="3620683"/>
            <a:ext cx="1860731" cy="1965470"/>
          </a:xfrm>
          <a:prstGeom prst="rect">
            <a:avLst/>
          </a:prstGeom>
        </p:spPr>
      </p:pic>
      <p:pic>
        <p:nvPicPr>
          <p:cNvPr id="10" name="图片 9"/>
          <p:cNvPicPr>
            <a:picLocks noChangeAspect="1"/>
          </p:cNvPicPr>
          <p:nvPr/>
        </p:nvPicPr>
        <p:blipFill rotWithShape="1">
          <a:blip r:embed="rId4">
            <a:extLst>
              <a:ext uri="{28A0092B-C50C-407E-A947-70E740481C1C}">
                <a14:useLocalDpi xmlns:a14="http://schemas.microsoft.com/office/drawing/2010/main" val="0"/>
              </a:ext>
            </a:extLst>
          </a:blip>
          <a:srcRect l="16678" t="6516" r="25008"/>
          <a:stretch/>
        </p:blipFill>
        <p:spPr>
          <a:xfrm>
            <a:off x="4639787" y="3620683"/>
            <a:ext cx="1878316" cy="1965470"/>
          </a:xfrm>
          <a:prstGeom prst="rect">
            <a:avLst/>
          </a:prstGeom>
        </p:spPr>
      </p:pic>
      <p:pic>
        <p:nvPicPr>
          <p:cNvPr id="11" name="图片 10"/>
          <p:cNvPicPr>
            <a:picLocks noChangeAspect="1"/>
          </p:cNvPicPr>
          <p:nvPr/>
        </p:nvPicPr>
        <p:blipFill rotWithShape="1">
          <a:blip r:embed="rId5">
            <a:extLst>
              <a:ext uri="{28A0092B-C50C-407E-A947-70E740481C1C}">
                <a14:useLocalDpi xmlns:a14="http://schemas.microsoft.com/office/drawing/2010/main" val="0"/>
              </a:ext>
            </a:extLst>
          </a:blip>
          <a:srcRect l="18921" r="14076"/>
          <a:stretch/>
        </p:blipFill>
        <p:spPr>
          <a:xfrm>
            <a:off x="6631191" y="3620683"/>
            <a:ext cx="1778172" cy="1960441"/>
          </a:xfrm>
          <a:prstGeom prst="rect">
            <a:avLst/>
          </a:prstGeom>
        </p:spPr>
      </p:pic>
    </p:spTree>
    <p:extLst>
      <p:ext uri="{BB962C8B-B14F-4D97-AF65-F5344CB8AC3E}">
        <p14:creationId xmlns:p14="http://schemas.microsoft.com/office/powerpoint/2010/main" val="417196251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en-US" dirty="0"/>
              <a:t>Responsive </a:t>
            </a:r>
            <a:r>
              <a:rPr lang="en-US" altLang="en-US" dirty="0" smtClean="0"/>
              <a:t>design</a:t>
            </a:r>
            <a:endParaRPr lang="en-US" dirty="0"/>
          </a:p>
        </p:txBody>
      </p:sp>
      <p:sp>
        <p:nvSpPr>
          <p:cNvPr id="3" name="内容占位符 2"/>
          <p:cNvSpPr>
            <a:spLocks noGrp="1"/>
          </p:cNvSpPr>
          <p:nvPr>
            <p:ph idx="1"/>
          </p:nvPr>
        </p:nvSpPr>
        <p:spPr/>
        <p:txBody>
          <a:bodyPr/>
          <a:lstStyle/>
          <a:p>
            <a:r>
              <a:rPr lang="en-US" dirty="0" smtClean="0"/>
              <a:t>Interaction design for mobile devices requires adapting content to display</a:t>
            </a:r>
          </a:p>
          <a:p>
            <a:r>
              <a:rPr lang="en-US" dirty="0" smtClean="0"/>
              <a:t>Responsive web design (RWD) is an approach to creating webpages and web apps</a:t>
            </a:r>
          </a:p>
          <a:p>
            <a:r>
              <a:rPr lang="en-US" dirty="0"/>
              <a:t>Basic principles of RWD</a:t>
            </a:r>
          </a:p>
          <a:p>
            <a:pPr lvl="1"/>
            <a:r>
              <a:rPr lang="en-US" dirty="0"/>
              <a:t>Mobile-first design</a:t>
            </a:r>
          </a:p>
          <a:p>
            <a:pPr lvl="1"/>
            <a:r>
              <a:rPr lang="en-US" dirty="0"/>
              <a:t>Unobtrusive dynamic behavior</a:t>
            </a:r>
          </a:p>
          <a:p>
            <a:pPr lvl="1"/>
            <a:r>
              <a:rPr lang="en-US" dirty="0"/>
              <a:t>Progressive enhancement</a:t>
            </a:r>
          </a:p>
          <a:p>
            <a:endParaRPr lang="en-US" dirty="0"/>
          </a:p>
        </p:txBody>
      </p:sp>
      <p:sp>
        <p:nvSpPr>
          <p:cNvPr id="4" name="日期占位符 3"/>
          <p:cNvSpPr>
            <a:spLocks noGrp="1"/>
          </p:cNvSpPr>
          <p:nvPr>
            <p:ph type="dt" sz="half" idx="10"/>
          </p:nvPr>
        </p:nvSpPr>
        <p:spPr/>
        <p:txBody>
          <a:bodyPr/>
          <a:lstStyle/>
          <a:p>
            <a:fld id="{568E3CEA-F198-483E-B136-E6DE4D19DBBA}" type="datetime1">
              <a:rPr lang="en-US" smtClean="0"/>
              <a:t>6/7/2018</a:t>
            </a:fld>
            <a:endParaRPr lang="en-US"/>
          </a:p>
        </p:txBody>
      </p:sp>
      <p:sp>
        <p:nvSpPr>
          <p:cNvPr id="5" name="页脚占位符 4"/>
          <p:cNvSpPr>
            <a:spLocks noGrp="1"/>
          </p:cNvSpPr>
          <p:nvPr>
            <p:ph type="ftr" sz="quarter" idx="11"/>
          </p:nvPr>
        </p:nvSpPr>
        <p:spPr/>
        <p:txBody>
          <a:bodyPr/>
          <a:lstStyle/>
          <a:p>
            <a:r>
              <a:rPr lang="en-US" altLang="zh-CN" smtClean="0"/>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40</a:t>
            </a:fld>
            <a:endParaRPr lang="en-US"/>
          </a:p>
        </p:txBody>
      </p:sp>
      <p:pic>
        <p:nvPicPr>
          <p:cNvPr id="7" name="Picture 4"/>
          <p:cNvPicPr>
            <a:picLocks noChangeAspect="1"/>
          </p:cNvPicPr>
          <p:nvPr/>
        </p:nvPicPr>
        <p:blipFill rotWithShape="1">
          <a:blip r:embed="rId3"/>
          <a:srcRect l="32431" t="47802" r="25988" b="17033"/>
          <a:stretch/>
        </p:blipFill>
        <p:spPr>
          <a:xfrm>
            <a:off x="1159497" y="4033956"/>
            <a:ext cx="6265847" cy="2824043"/>
          </a:xfrm>
          <a:prstGeom prst="rect">
            <a:avLst/>
          </a:prstGeom>
        </p:spPr>
      </p:pic>
    </p:spTree>
    <p:extLst>
      <p:ext uri="{BB962C8B-B14F-4D97-AF65-F5344CB8AC3E}">
        <p14:creationId xmlns:p14="http://schemas.microsoft.com/office/powerpoint/2010/main" val="90065628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87828" y="116785"/>
            <a:ext cx="8556171" cy="680047"/>
          </a:xfrm>
        </p:spPr>
        <p:txBody>
          <a:bodyPr>
            <a:noAutofit/>
          </a:bodyPr>
          <a:lstStyle/>
          <a:p>
            <a:r>
              <a:rPr lang="en-US" altLang="en-US" dirty="0"/>
              <a:t>Deformable and shape-changing </a:t>
            </a:r>
            <a:r>
              <a:rPr lang="en-US" altLang="en-US" dirty="0" smtClean="0"/>
              <a:t>display</a:t>
            </a:r>
            <a:endParaRPr lang="en-US" dirty="0"/>
          </a:p>
        </p:txBody>
      </p:sp>
      <p:sp>
        <p:nvSpPr>
          <p:cNvPr id="3" name="内容占位符 2"/>
          <p:cNvSpPr>
            <a:spLocks noGrp="1"/>
          </p:cNvSpPr>
          <p:nvPr>
            <p:ph idx="1"/>
          </p:nvPr>
        </p:nvSpPr>
        <p:spPr/>
        <p:txBody>
          <a:bodyPr/>
          <a:lstStyle/>
          <a:p>
            <a:r>
              <a:rPr lang="en-US" dirty="0" smtClean="0"/>
              <a:t>Current displays are flat</a:t>
            </a:r>
          </a:p>
          <a:p>
            <a:r>
              <a:rPr lang="en-US" dirty="0" smtClean="0"/>
              <a:t>Future displays will be shape-changing in that they bend, move, and respond to physical interactions</a:t>
            </a:r>
          </a:p>
          <a:p>
            <a:endParaRPr lang="en-US" dirty="0"/>
          </a:p>
        </p:txBody>
      </p:sp>
      <p:sp>
        <p:nvSpPr>
          <p:cNvPr id="4" name="日期占位符 3"/>
          <p:cNvSpPr>
            <a:spLocks noGrp="1"/>
          </p:cNvSpPr>
          <p:nvPr>
            <p:ph type="dt" sz="half" idx="10"/>
          </p:nvPr>
        </p:nvSpPr>
        <p:spPr/>
        <p:txBody>
          <a:bodyPr/>
          <a:lstStyle/>
          <a:p>
            <a:fld id="{568E3CEA-F198-483E-B136-E6DE4D19DBBA}" type="datetime1">
              <a:rPr lang="en-US" smtClean="0"/>
              <a:t>6/7/2018</a:t>
            </a:fld>
            <a:endParaRPr lang="en-US"/>
          </a:p>
        </p:txBody>
      </p:sp>
      <p:sp>
        <p:nvSpPr>
          <p:cNvPr id="5" name="页脚占位符 4"/>
          <p:cNvSpPr>
            <a:spLocks noGrp="1"/>
          </p:cNvSpPr>
          <p:nvPr>
            <p:ph type="ftr" sz="quarter" idx="11"/>
          </p:nvPr>
        </p:nvSpPr>
        <p:spPr/>
        <p:txBody>
          <a:bodyPr/>
          <a:lstStyle/>
          <a:p>
            <a:r>
              <a:rPr lang="en-US" altLang="zh-CN" smtClean="0"/>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41</a:t>
            </a:fld>
            <a:endParaRPr lang="en-US"/>
          </a:p>
        </p:txBody>
      </p:sp>
      <p:pic>
        <p:nvPicPr>
          <p:cNvPr id="7" name="Picture 4" descr="paperpho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6280" y="4645065"/>
            <a:ext cx="2191259" cy="2179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130" y="2623202"/>
            <a:ext cx="2802409" cy="1863304"/>
          </a:xfrm>
          <a:prstGeom prst="rect">
            <a:avLst/>
          </a:prstGeom>
        </p:spPr>
      </p:pic>
      <p:pic>
        <p:nvPicPr>
          <p:cNvPr id="9"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697229"/>
            <a:ext cx="1993417" cy="2127682"/>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78526" y="4158660"/>
            <a:ext cx="2551698" cy="2715334"/>
          </a:xfrm>
          <a:prstGeom prst="rect">
            <a:avLst/>
          </a:prstGeom>
        </p:spPr>
      </p:pic>
      <p:pic>
        <p:nvPicPr>
          <p:cNvPr id="12" name="图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30664" y="2343381"/>
            <a:ext cx="3810000" cy="2143125"/>
          </a:xfrm>
          <a:prstGeom prst="rect">
            <a:avLst/>
          </a:prstGeom>
        </p:spPr>
      </p:pic>
    </p:spTree>
    <p:extLst>
      <p:ext uri="{BB962C8B-B14F-4D97-AF65-F5344CB8AC3E}">
        <p14:creationId xmlns:p14="http://schemas.microsoft.com/office/powerpoint/2010/main" val="24658131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Introduction</a:t>
            </a:r>
          </a:p>
        </p:txBody>
      </p:sp>
      <p:sp>
        <p:nvSpPr>
          <p:cNvPr id="3" name="内容占位符 2"/>
          <p:cNvSpPr>
            <a:spLocks noGrp="1"/>
          </p:cNvSpPr>
          <p:nvPr>
            <p:ph idx="1"/>
          </p:nvPr>
        </p:nvSpPr>
        <p:spPr/>
        <p:txBody>
          <a:bodyPr/>
          <a:lstStyle/>
          <a:p>
            <a:r>
              <a:rPr lang="en-US" dirty="0"/>
              <a:t>Mobile devices have revolutionized the face of computing</a:t>
            </a:r>
          </a:p>
          <a:p>
            <a:pPr lvl="1"/>
            <a:r>
              <a:rPr lang="en-US" dirty="0"/>
              <a:t>Many people do not realize that their ever-present smartphones, tablets, or portable MP3 players are, indeed, powerful </a:t>
            </a:r>
            <a:r>
              <a:rPr lang="en-US" dirty="0" smtClean="0"/>
              <a:t>computers</a:t>
            </a:r>
            <a:endParaRPr lang="en-US" dirty="0"/>
          </a:p>
        </p:txBody>
      </p:sp>
      <p:sp>
        <p:nvSpPr>
          <p:cNvPr id="4" name="日期占位符 3"/>
          <p:cNvSpPr>
            <a:spLocks noGrp="1"/>
          </p:cNvSpPr>
          <p:nvPr>
            <p:ph type="dt" sz="half" idx="10"/>
          </p:nvPr>
        </p:nvSpPr>
        <p:spPr/>
        <p:txBody>
          <a:bodyPr/>
          <a:lstStyle/>
          <a:p>
            <a:fld id="{568E3CEA-F198-483E-B136-E6DE4D19DBBA}" type="datetime1">
              <a:rPr lang="en-US" smtClean="0"/>
              <a:t>6/7/2018</a:t>
            </a:fld>
            <a:endParaRPr lang="en-US"/>
          </a:p>
        </p:txBody>
      </p:sp>
      <p:sp>
        <p:nvSpPr>
          <p:cNvPr id="5" name="页脚占位符 4"/>
          <p:cNvSpPr>
            <a:spLocks noGrp="1"/>
          </p:cNvSpPr>
          <p:nvPr>
            <p:ph type="ftr" sz="quarter" idx="11"/>
          </p:nvPr>
        </p:nvSpPr>
        <p:spPr/>
        <p:txBody>
          <a:bodyPr/>
          <a:lstStyle/>
          <a:p>
            <a:r>
              <a:rPr lang="en-US" altLang="zh-CN" smtClean="0"/>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5</a:t>
            </a:fld>
            <a:endParaRPr lang="en-US"/>
          </a:p>
        </p:txBody>
      </p:sp>
      <p:pic>
        <p:nvPicPr>
          <p:cNvPr id="7" name="图片 6"/>
          <p:cNvPicPr>
            <a:picLocks noChangeAspect="1"/>
          </p:cNvPicPr>
          <p:nvPr/>
        </p:nvPicPr>
        <p:blipFill rotWithShape="1">
          <a:blip r:embed="rId2">
            <a:extLst>
              <a:ext uri="{28A0092B-C50C-407E-A947-70E740481C1C}">
                <a14:useLocalDpi xmlns:a14="http://schemas.microsoft.com/office/drawing/2010/main" val="0"/>
              </a:ext>
            </a:extLst>
          </a:blip>
          <a:srcRect l="29578" t="9876" r="29841" b="9484"/>
          <a:stretch/>
        </p:blipFill>
        <p:spPr>
          <a:xfrm>
            <a:off x="1258501" y="3724100"/>
            <a:ext cx="1184290" cy="2353299"/>
          </a:xfrm>
          <a:prstGeom prst="rect">
            <a:avLst/>
          </a:prstGeom>
        </p:spPr>
      </p:pic>
      <p:pic>
        <p:nvPicPr>
          <p:cNvPr id="9" name="图片 8"/>
          <p:cNvPicPr>
            <a:picLocks noChangeAspect="1"/>
          </p:cNvPicPr>
          <p:nvPr/>
        </p:nvPicPr>
        <p:blipFill rotWithShape="1">
          <a:blip r:embed="rId3">
            <a:extLst>
              <a:ext uri="{28A0092B-C50C-407E-A947-70E740481C1C}">
                <a14:useLocalDpi xmlns:a14="http://schemas.microsoft.com/office/drawing/2010/main" val="0"/>
              </a:ext>
            </a:extLst>
          </a:blip>
          <a:srcRect l="24026" t="2597" r="13117" b="2338"/>
          <a:stretch/>
        </p:blipFill>
        <p:spPr>
          <a:xfrm>
            <a:off x="3634263" y="3724100"/>
            <a:ext cx="1556007" cy="2353299"/>
          </a:xfrm>
          <a:prstGeom prst="rect">
            <a:avLst/>
          </a:prstGeom>
        </p:spPr>
      </p:pic>
      <p:pic>
        <p:nvPicPr>
          <p:cNvPr id="1026" name="Picture 2" descr="从2001到2008历代苹果iPod产品回顾"/>
          <p:cNvPicPr>
            <a:picLocks noChangeAspect="1" noChangeArrowheads="1"/>
          </p:cNvPicPr>
          <p:nvPr/>
        </p:nvPicPr>
        <p:blipFill rotWithShape="1">
          <a:blip r:embed="rId4">
            <a:extLst>
              <a:ext uri="{28A0092B-C50C-407E-A947-70E740481C1C}">
                <a14:useLocalDpi xmlns:a14="http://schemas.microsoft.com/office/drawing/2010/main" val="0"/>
              </a:ext>
            </a:extLst>
          </a:blip>
          <a:srcRect l="26943" r="26279"/>
          <a:stretch/>
        </p:blipFill>
        <p:spPr bwMode="auto">
          <a:xfrm>
            <a:off x="6381742" y="3724100"/>
            <a:ext cx="1467774" cy="2353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2957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Introduction</a:t>
            </a:r>
          </a:p>
        </p:txBody>
      </p:sp>
      <p:sp>
        <p:nvSpPr>
          <p:cNvPr id="3" name="内容占位符 2"/>
          <p:cNvSpPr>
            <a:spLocks noGrp="1"/>
          </p:cNvSpPr>
          <p:nvPr>
            <p:ph idx="1"/>
          </p:nvPr>
        </p:nvSpPr>
        <p:spPr/>
        <p:txBody>
          <a:bodyPr/>
          <a:lstStyle/>
          <a:p>
            <a:r>
              <a:rPr lang="en-US" altLang="en-US" dirty="0"/>
              <a:t>Device </a:t>
            </a:r>
            <a:r>
              <a:rPr lang="en-US" altLang="en-US" dirty="0" smtClean="0"/>
              <a:t>example</a:t>
            </a:r>
          </a:p>
          <a:p>
            <a:pPr lvl="1"/>
            <a:r>
              <a:rPr lang="en-US" dirty="0"/>
              <a:t>Indian IT minister </a:t>
            </a:r>
            <a:r>
              <a:rPr lang="en-US" dirty="0" err="1"/>
              <a:t>Kapil</a:t>
            </a:r>
            <a:r>
              <a:rPr lang="en-US" dirty="0"/>
              <a:t> </a:t>
            </a:r>
            <a:r>
              <a:rPr lang="en-US" dirty="0" err="1"/>
              <a:t>Sibal</a:t>
            </a:r>
            <a:r>
              <a:rPr lang="en-US" dirty="0"/>
              <a:t> announcing the </a:t>
            </a:r>
            <a:r>
              <a:rPr lang="en-US" dirty="0" err="1"/>
              <a:t>Aakash</a:t>
            </a:r>
            <a:r>
              <a:rPr lang="en-US" dirty="0"/>
              <a:t>, a $35 tablet for the Indian market</a:t>
            </a:r>
          </a:p>
          <a:p>
            <a:pPr lvl="1"/>
            <a:endParaRPr lang="en-US" dirty="0"/>
          </a:p>
        </p:txBody>
      </p:sp>
      <p:sp>
        <p:nvSpPr>
          <p:cNvPr id="4" name="日期占位符 3"/>
          <p:cNvSpPr>
            <a:spLocks noGrp="1"/>
          </p:cNvSpPr>
          <p:nvPr>
            <p:ph type="dt" sz="half" idx="10"/>
          </p:nvPr>
        </p:nvSpPr>
        <p:spPr/>
        <p:txBody>
          <a:bodyPr/>
          <a:lstStyle/>
          <a:p>
            <a:fld id="{568E3CEA-F198-483E-B136-E6DE4D19DBBA}" type="datetime1">
              <a:rPr lang="en-US" smtClean="0"/>
              <a:t>6/7/2018</a:t>
            </a:fld>
            <a:endParaRPr lang="en-US"/>
          </a:p>
        </p:txBody>
      </p:sp>
      <p:sp>
        <p:nvSpPr>
          <p:cNvPr id="5" name="页脚占位符 4"/>
          <p:cNvSpPr>
            <a:spLocks noGrp="1"/>
          </p:cNvSpPr>
          <p:nvPr>
            <p:ph type="ftr" sz="quarter" idx="11"/>
          </p:nvPr>
        </p:nvSpPr>
        <p:spPr/>
        <p:txBody>
          <a:bodyPr/>
          <a:lstStyle/>
          <a:p>
            <a:r>
              <a:rPr lang="en-US" altLang="zh-CN" smtClean="0"/>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6</a:t>
            </a:fld>
            <a:endParaRPr lang="en-US"/>
          </a:p>
        </p:txBody>
      </p:sp>
      <p:pic>
        <p:nvPicPr>
          <p:cNvPr id="7" name="Picture 5" descr="C:\Users\nikla_000\Dropbox (Personal)\Research\Current Projects\DTUI book\my chapters\Chapter 10\images\kapil-sibal-aakash.jpg"/>
          <p:cNvPicPr/>
          <p:nvPr/>
        </p:nvPicPr>
        <p:blipFill rotWithShape="1">
          <a:blip r:embed="rId3">
            <a:extLst>
              <a:ext uri="{28A0092B-C50C-407E-A947-70E740481C1C}">
                <a14:useLocalDpi xmlns:a14="http://schemas.microsoft.com/office/drawing/2010/main" val="0"/>
              </a:ext>
            </a:extLst>
          </a:blip>
          <a:srcRect t="3019" b="30797"/>
          <a:stretch/>
        </p:blipFill>
        <p:spPr bwMode="auto">
          <a:xfrm>
            <a:off x="1626326" y="2254365"/>
            <a:ext cx="5943600" cy="3479800"/>
          </a:xfrm>
          <a:prstGeom prst="rect">
            <a:avLst/>
          </a:prstGeom>
          <a:noFill/>
          <a:ln>
            <a:noFill/>
          </a:ln>
          <a:extLst>
            <a:ext uri="{53640926-AAD7-44d8-BBD7-CCE9431645EC}">
              <a14:shadowObscured xmlns:lc="http://schemas.openxmlformats.org/drawingml/2006/lockedCanvas"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a:ext>
          </a:extLst>
        </p:spPr>
      </p:pic>
    </p:spTree>
    <p:extLst>
      <p:ext uri="{BB962C8B-B14F-4D97-AF65-F5344CB8AC3E}">
        <p14:creationId xmlns:p14="http://schemas.microsoft.com/office/powerpoint/2010/main" val="27013798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Introduction</a:t>
            </a:r>
          </a:p>
        </p:txBody>
      </p:sp>
      <p:sp>
        <p:nvSpPr>
          <p:cNvPr id="3" name="内容占位符 2"/>
          <p:cNvSpPr>
            <a:spLocks noGrp="1"/>
          </p:cNvSpPr>
          <p:nvPr>
            <p:ph idx="1"/>
          </p:nvPr>
        </p:nvSpPr>
        <p:spPr/>
        <p:txBody>
          <a:bodyPr/>
          <a:lstStyle/>
          <a:p>
            <a:r>
              <a:rPr lang="en-US" altLang="en-US" dirty="0"/>
              <a:t>Another device </a:t>
            </a:r>
            <a:r>
              <a:rPr lang="en-US" altLang="en-US" dirty="0" smtClean="0"/>
              <a:t>example</a:t>
            </a:r>
          </a:p>
          <a:p>
            <a:pPr lvl="1"/>
            <a:r>
              <a:rPr lang="en-US" dirty="0"/>
              <a:t>The Owlet wearable baby monitor that continuously tracks a baby’s heart rate and oxygen saturation using a so-called “smart sock” (left) and wirelessly sends the information to a base station (center) </a:t>
            </a:r>
          </a:p>
          <a:p>
            <a:pPr lvl="1"/>
            <a:endParaRPr lang="en-US" dirty="0" smtClean="0"/>
          </a:p>
        </p:txBody>
      </p:sp>
      <p:sp>
        <p:nvSpPr>
          <p:cNvPr id="4" name="日期占位符 3"/>
          <p:cNvSpPr>
            <a:spLocks noGrp="1"/>
          </p:cNvSpPr>
          <p:nvPr>
            <p:ph type="dt" sz="half" idx="10"/>
          </p:nvPr>
        </p:nvSpPr>
        <p:spPr/>
        <p:txBody>
          <a:bodyPr/>
          <a:lstStyle/>
          <a:p>
            <a:fld id="{568E3CEA-F198-483E-B136-E6DE4D19DBBA}" type="datetime1">
              <a:rPr lang="en-US" smtClean="0"/>
              <a:t>6/7/2018</a:t>
            </a:fld>
            <a:endParaRPr lang="en-US"/>
          </a:p>
        </p:txBody>
      </p:sp>
      <p:sp>
        <p:nvSpPr>
          <p:cNvPr id="5" name="页脚占位符 4"/>
          <p:cNvSpPr>
            <a:spLocks noGrp="1"/>
          </p:cNvSpPr>
          <p:nvPr>
            <p:ph type="ftr" sz="quarter" idx="11"/>
          </p:nvPr>
        </p:nvSpPr>
        <p:spPr/>
        <p:txBody>
          <a:bodyPr/>
          <a:lstStyle/>
          <a:p>
            <a:r>
              <a:rPr lang="en-US" altLang="zh-CN" smtClean="0"/>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7</a:t>
            </a:fld>
            <a:endParaRPr lang="en-US"/>
          </a:p>
        </p:txBody>
      </p:sp>
      <p:pic>
        <p:nvPicPr>
          <p:cNvPr id="7" name="Picture 2" descr="owle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64009" y="2964980"/>
            <a:ext cx="6468233" cy="249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5366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Introduction</a:t>
            </a:r>
          </a:p>
        </p:txBody>
      </p:sp>
      <p:sp>
        <p:nvSpPr>
          <p:cNvPr id="3" name="内容占位符 2"/>
          <p:cNvSpPr>
            <a:spLocks noGrp="1"/>
          </p:cNvSpPr>
          <p:nvPr>
            <p:ph idx="1"/>
          </p:nvPr>
        </p:nvSpPr>
        <p:spPr/>
        <p:txBody>
          <a:bodyPr/>
          <a:lstStyle/>
          <a:p>
            <a:r>
              <a:rPr lang="en-US" dirty="0"/>
              <a:t>The explosion of new and exciting computing technology has increased the importance of interaction design so as to accommodate such a wide diversity of input and output modalities</a:t>
            </a:r>
          </a:p>
          <a:p>
            <a:endParaRPr lang="en-US" dirty="0"/>
          </a:p>
        </p:txBody>
      </p:sp>
      <p:sp>
        <p:nvSpPr>
          <p:cNvPr id="4" name="日期占位符 3"/>
          <p:cNvSpPr>
            <a:spLocks noGrp="1"/>
          </p:cNvSpPr>
          <p:nvPr>
            <p:ph type="dt" sz="half" idx="10"/>
          </p:nvPr>
        </p:nvSpPr>
        <p:spPr/>
        <p:txBody>
          <a:bodyPr/>
          <a:lstStyle/>
          <a:p>
            <a:fld id="{568E3CEA-F198-483E-B136-E6DE4D19DBBA}" type="datetime1">
              <a:rPr lang="en-US" smtClean="0"/>
              <a:t>6/7/2018</a:t>
            </a:fld>
            <a:endParaRPr lang="en-US"/>
          </a:p>
        </p:txBody>
      </p:sp>
      <p:sp>
        <p:nvSpPr>
          <p:cNvPr id="5" name="页脚占位符 4"/>
          <p:cNvSpPr>
            <a:spLocks noGrp="1"/>
          </p:cNvSpPr>
          <p:nvPr>
            <p:ph type="ftr" sz="quarter" idx="11"/>
          </p:nvPr>
        </p:nvSpPr>
        <p:spPr/>
        <p:txBody>
          <a:bodyPr/>
          <a:lstStyle/>
          <a:p>
            <a:r>
              <a:rPr lang="en-US" altLang="zh-CN" smtClean="0"/>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8</a:t>
            </a:fld>
            <a:endParaRPr lang="en-US"/>
          </a:p>
        </p:txBody>
      </p:sp>
      <p:pic>
        <p:nvPicPr>
          <p:cNvPr id="7" name="Picture 6" descr="https://timgsa.baidu.com/timg?image&amp;quality=80&amp;size=b9999_10000&amp;sec=1516703939697&amp;di=6630f899d2d9c19a79b4da72ef57d3a3&amp;imgtype=0&amp;src=http%3A%2F%2Fnews.sznews.com%2Fimages%2Fattachement%2Fjpg%2Fsite3%2F20140224%2F4437e641f0881474cbeb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608" y="2841566"/>
            <a:ext cx="1837563" cy="27241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https://timgsa.baidu.com/timg?image&amp;quality=80&amp;size=b9999_10000&amp;sec=1515853603731&amp;di=894da0e9c37973122883db2cccbc2641&amp;imgtype=0&amp;src=http%3A%2F%2Fpic2.52pk.com%2Ffiles%2F110711%2F99_103731_1_lit.jpg"/>
          <p:cNvPicPr>
            <a:picLocks noChangeAspect="1" noChangeArrowheads="1"/>
          </p:cNvPicPr>
          <p:nvPr/>
        </p:nvPicPr>
        <p:blipFill rotWithShape="1">
          <a:blip r:embed="rId3">
            <a:extLst>
              <a:ext uri="{28A0092B-C50C-407E-A947-70E740481C1C}">
                <a14:useLocalDpi xmlns:a14="http://schemas.microsoft.com/office/drawing/2010/main" val="0"/>
              </a:ext>
            </a:extLst>
          </a:blip>
          <a:srcRect l="15186" r="5727"/>
          <a:stretch/>
        </p:blipFill>
        <p:spPr bwMode="auto">
          <a:xfrm>
            <a:off x="2676165" y="3247976"/>
            <a:ext cx="2686132" cy="191132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图片 9"/>
          <p:cNvPicPr>
            <a:picLocks noChangeAspect="1"/>
          </p:cNvPicPr>
          <p:nvPr/>
        </p:nvPicPr>
        <p:blipFill rotWithShape="1">
          <a:blip r:embed="rId4">
            <a:extLst>
              <a:ext uri="{28A0092B-C50C-407E-A947-70E740481C1C}">
                <a14:useLocalDpi xmlns:a14="http://schemas.microsoft.com/office/drawing/2010/main" val="0"/>
              </a:ext>
            </a:extLst>
          </a:blip>
          <a:srcRect l="19629" t="11091" r="13695" b="12788"/>
          <a:stretch/>
        </p:blipFill>
        <p:spPr>
          <a:xfrm>
            <a:off x="5931725" y="3103530"/>
            <a:ext cx="2676698" cy="2200219"/>
          </a:xfrm>
          <a:prstGeom prst="rect">
            <a:avLst/>
          </a:prstGeom>
        </p:spPr>
      </p:pic>
    </p:spTree>
    <p:extLst>
      <p:ext uri="{BB962C8B-B14F-4D97-AF65-F5344CB8AC3E}">
        <p14:creationId xmlns:p14="http://schemas.microsoft.com/office/powerpoint/2010/main" val="3586217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Outline</a:t>
            </a:r>
            <a:endParaRPr lang="en-US" dirty="0"/>
          </a:p>
        </p:txBody>
      </p:sp>
      <p:sp>
        <p:nvSpPr>
          <p:cNvPr id="3" name="内容占位符 2"/>
          <p:cNvSpPr>
            <a:spLocks noGrp="1"/>
          </p:cNvSpPr>
          <p:nvPr>
            <p:ph idx="1"/>
          </p:nvPr>
        </p:nvSpPr>
        <p:spPr/>
        <p:txBody>
          <a:bodyPr/>
          <a:lstStyle/>
          <a:p>
            <a:r>
              <a:rPr lang="en-US" dirty="0">
                <a:solidFill>
                  <a:schemeClr val="bg1">
                    <a:lumMod val="75000"/>
                  </a:schemeClr>
                </a:solidFill>
              </a:rPr>
              <a:t>Introduction</a:t>
            </a:r>
          </a:p>
          <a:p>
            <a:r>
              <a:rPr lang="en-US" dirty="0"/>
              <a:t>Keyboards and keypads</a:t>
            </a:r>
          </a:p>
          <a:p>
            <a:r>
              <a:rPr lang="en-US" dirty="0">
                <a:solidFill>
                  <a:schemeClr val="bg1">
                    <a:lumMod val="75000"/>
                  </a:schemeClr>
                </a:solidFill>
              </a:rPr>
              <a:t>Pointing devices</a:t>
            </a:r>
          </a:p>
          <a:p>
            <a:r>
              <a:rPr lang="en-US" dirty="0">
                <a:solidFill>
                  <a:schemeClr val="bg1">
                    <a:lumMod val="75000"/>
                  </a:schemeClr>
                </a:solidFill>
              </a:rPr>
              <a:t>Displays</a:t>
            </a:r>
          </a:p>
        </p:txBody>
      </p:sp>
      <p:sp>
        <p:nvSpPr>
          <p:cNvPr id="4" name="日期占位符 3"/>
          <p:cNvSpPr>
            <a:spLocks noGrp="1"/>
          </p:cNvSpPr>
          <p:nvPr>
            <p:ph type="dt" sz="half" idx="10"/>
          </p:nvPr>
        </p:nvSpPr>
        <p:spPr/>
        <p:txBody>
          <a:bodyPr/>
          <a:lstStyle/>
          <a:p>
            <a:fld id="{568E3CEA-F198-483E-B136-E6DE4D19DBBA}" type="datetime1">
              <a:rPr lang="en-US" smtClean="0"/>
              <a:t>6/7/2018</a:t>
            </a:fld>
            <a:endParaRPr lang="en-US"/>
          </a:p>
        </p:txBody>
      </p:sp>
      <p:sp>
        <p:nvSpPr>
          <p:cNvPr id="5" name="页脚占位符 4"/>
          <p:cNvSpPr>
            <a:spLocks noGrp="1"/>
          </p:cNvSpPr>
          <p:nvPr>
            <p:ph type="ftr" sz="quarter" idx="11"/>
          </p:nvPr>
        </p:nvSpPr>
        <p:spPr/>
        <p:txBody>
          <a:bodyPr/>
          <a:lstStyle/>
          <a:p>
            <a:r>
              <a:rPr lang="en-US" altLang="zh-CN" smtClean="0"/>
              <a:t>Human-computer interaction</a:t>
            </a:r>
            <a:endParaRPr lang="en-US" dirty="0"/>
          </a:p>
        </p:txBody>
      </p:sp>
      <p:sp>
        <p:nvSpPr>
          <p:cNvPr id="6" name="灯片编号占位符 5"/>
          <p:cNvSpPr>
            <a:spLocks noGrp="1"/>
          </p:cNvSpPr>
          <p:nvPr>
            <p:ph type="sldNum" sz="quarter" idx="12"/>
          </p:nvPr>
        </p:nvSpPr>
        <p:spPr/>
        <p:txBody>
          <a:bodyPr/>
          <a:lstStyle/>
          <a:p>
            <a:fld id="{0E6D59EA-74EB-4426-9363-A4C6AA2DED66}" type="slidenum">
              <a:rPr lang="en-US" smtClean="0"/>
              <a:t>9</a:t>
            </a:fld>
            <a:endParaRPr lang="en-US"/>
          </a:p>
        </p:txBody>
      </p:sp>
    </p:spTree>
    <p:extLst>
      <p:ext uri="{BB962C8B-B14F-4D97-AF65-F5344CB8AC3E}">
        <p14:creationId xmlns:p14="http://schemas.microsoft.com/office/powerpoint/2010/main" val="2191678082"/>
      </p:ext>
    </p:extLst>
  </p:cSld>
  <p:clrMapOvr>
    <a:masterClrMapping/>
  </p:clrMapOvr>
  <p:timing>
    <p:tnLst>
      <p:par>
        <p:cTn id="1" dur="indefinite" restart="never" nodeType="tmRoot"/>
      </p:par>
    </p:tnLst>
  </p:timing>
</p:sld>
</file>

<file path=ppt/theme/theme1.xml><?xml version="1.0" encoding="utf-8"?>
<a:theme xmlns:a="http://schemas.openxmlformats.org/drawingml/2006/main" name="回顾">
  <a:themeElements>
    <a:clrScheme name="回顾">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回顾">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回顾">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TM02900769[[fn=回顾]]</Template>
  <TotalTime>9042</TotalTime>
  <Words>2800</Words>
  <Application>Microsoft Office PowerPoint</Application>
  <PresentationFormat>全屏显示(4:3)</PresentationFormat>
  <Paragraphs>397</Paragraphs>
  <Slides>41</Slides>
  <Notes>17</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41</vt:i4>
      </vt:variant>
    </vt:vector>
  </HeadingPairs>
  <TitlesOfParts>
    <vt:vector size="50" baseType="lpstr">
      <vt:lpstr>等线</vt:lpstr>
      <vt:lpstr>宋体</vt:lpstr>
      <vt:lpstr>Arial</vt:lpstr>
      <vt:lpstr>Calibri</vt:lpstr>
      <vt:lpstr>Calibri Light</vt:lpstr>
      <vt:lpstr>Cambria Math</vt:lpstr>
      <vt:lpstr>Times New Roman</vt:lpstr>
      <vt:lpstr>Wingdings</vt:lpstr>
      <vt:lpstr>回顾</vt:lpstr>
      <vt:lpstr>Devices</vt:lpstr>
      <vt:lpstr>Outline</vt:lpstr>
      <vt:lpstr>Outline</vt:lpstr>
      <vt:lpstr>Introduction</vt:lpstr>
      <vt:lpstr>Introduction</vt:lpstr>
      <vt:lpstr>Introduction</vt:lpstr>
      <vt:lpstr>Introduction</vt:lpstr>
      <vt:lpstr>Introduction</vt:lpstr>
      <vt:lpstr>Outline</vt:lpstr>
      <vt:lpstr>Keyboards and keypads</vt:lpstr>
      <vt:lpstr>Keyboard layouts</vt:lpstr>
      <vt:lpstr>Keyboard layouts</vt:lpstr>
      <vt:lpstr>Accessible “keyboard”</vt:lpstr>
      <vt:lpstr>Accessible “keyboard”</vt:lpstr>
      <vt:lpstr>Mobile text entry</vt:lpstr>
      <vt:lpstr>Outline</vt:lpstr>
      <vt:lpstr>Pointing devices</vt:lpstr>
      <vt:lpstr>Pointing tasks and control modes</vt:lpstr>
      <vt:lpstr>Pointing tasks and control modes</vt:lpstr>
      <vt:lpstr>Direct-control pointing devices</vt:lpstr>
      <vt:lpstr>Direct-control pointing devices</vt:lpstr>
      <vt:lpstr>Direct-control pointing devices</vt:lpstr>
      <vt:lpstr>Indirect-control pointing devices</vt:lpstr>
      <vt:lpstr>Indirect-control pointing devices</vt:lpstr>
      <vt:lpstr>Indirect-control pointing devices</vt:lpstr>
      <vt:lpstr>Indirect-control pointing devices</vt:lpstr>
      <vt:lpstr>Indirect-control pointing devices</vt:lpstr>
      <vt:lpstr>Comparison of pointing devices</vt:lpstr>
      <vt:lpstr>Fitts’s Law</vt:lpstr>
      <vt:lpstr>Fitts’s Law</vt:lpstr>
      <vt:lpstr>Novel pointing devices</vt:lpstr>
      <vt:lpstr>Outline</vt:lpstr>
      <vt:lpstr>Characteristics of displays</vt:lpstr>
      <vt:lpstr>Display technology</vt:lpstr>
      <vt:lpstr>Large wall displays</vt:lpstr>
      <vt:lpstr>Tabletop displays</vt:lpstr>
      <vt:lpstr>Heads-up and head-mounted displays</vt:lpstr>
      <vt:lpstr>Mobile device displays</vt:lpstr>
      <vt:lpstr>Mobile device displays</vt:lpstr>
      <vt:lpstr>Responsive design</vt:lpstr>
      <vt:lpstr>Deformable and shape-changing display</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Ying Shen</dc:creator>
  <cp:lastModifiedBy>Ying Shen</cp:lastModifiedBy>
  <cp:revision>643</cp:revision>
  <dcterms:created xsi:type="dcterms:W3CDTF">2016-07-20T11:29:42Z</dcterms:created>
  <dcterms:modified xsi:type="dcterms:W3CDTF">2018-06-08T04:00:54Z</dcterms:modified>
</cp:coreProperties>
</file>